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2"/>
  </p:notesMasterIdLst>
  <p:sldIdLst>
    <p:sldId id="355" r:id="rId2"/>
    <p:sldId id="366" r:id="rId3"/>
    <p:sldId id="376" r:id="rId4"/>
    <p:sldId id="361" r:id="rId5"/>
    <p:sldId id="362" r:id="rId6"/>
    <p:sldId id="373" r:id="rId7"/>
    <p:sldId id="374" r:id="rId8"/>
    <p:sldId id="367" r:id="rId9"/>
    <p:sldId id="368" r:id="rId10"/>
    <p:sldId id="363" r:id="rId11"/>
    <p:sldId id="369" r:id="rId12"/>
    <p:sldId id="370" r:id="rId13"/>
    <p:sldId id="364" r:id="rId14"/>
    <p:sldId id="377" r:id="rId15"/>
    <p:sldId id="378" r:id="rId16"/>
    <p:sldId id="379" r:id="rId17"/>
    <p:sldId id="380" r:id="rId18"/>
    <p:sldId id="371" r:id="rId19"/>
    <p:sldId id="372" r:id="rId20"/>
    <p:sldId id="365" r:id="rId21"/>
    <p:sldId id="381" r:id="rId22"/>
    <p:sldId id="317" r:id="rId23"/>
    <p:sldId id="382" r:id="rId24"/>
    <p:sldId id="388" r:id="rId25"/>
    <p:sldId id="390" r:id="rId26"/>
    <p:sldId id="383" r:id="rId27"/>
    <p:sldId id="384" r:id="rId28"/>
    <p:sldId id="387" r:id="rId29"/>
    <p:sldId id="385" r:id="rId30"/>
    <p:sldId id="386" r:id="rId3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80" autoAdjust="0"/>
    <p:restoredTop sz="92634" autoAdjust="0"/>
  </p:normalViewPr>
  <p:slideViewPr>
    <p:cSldViewPr snapToGrid="0">
      <p:cViewPr varScale="1">
        <p:scale>
          <a:sx n="69" d="100"/>
          <a:sy n="69" d="100"/>
        </p:scale>
        <p:origin x="123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2E4731-C83A-4A18-9E26-93D72DD5F7F8}" type="datetimeFigureOut">
              <a:rPr lang="en-IN" smtClean="0"/>
              <a:t>07-03-2024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B70B02-CC1B-4B78-B200-3804143A08F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907342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B70B02-CC1B-4B78-B200-3804143A08FE}" type="slidenum">
              <a:rPr lang="en-IN" smtClean="0"/>
              <a:t>14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552802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B70B02-CC1B-4B78-B200-3804143A08FE}" type="slidenum">
              <a:rPr lang="en-IN" smtClean="0"/>
              <a:t>28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56676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4BCAB-D84A-4D6E-8816-FAB20FD9CB52}" type="datetimeFigureOut">
              <a:rPr lang="en-IN" smtClean="0"/>
              <a:t>07-03-2024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EEC40-0BE4-4162-935B-3D5F2AEFEA6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55257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4BCAB-D84A-4D6E-8816-FAB20FD9CB52}" type="datetimeFigureOut">
              <a:rPr lang="en-IN" smtClean="0"/>
              <a:t>07-03-2024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EEC40-0BE4-4162-935B-3D5F2AEFEA6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307808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4BCAB-D84A-4D6E-8816-FAB20FD9CB52}" type="datetimeFigureOut">
              <a:rPr lang="en-IN" smtClean="0"/>
              <a:t>07-03-2024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EEC40-0BE4-4162-935B-3D5F2AEFEA6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598953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4BCAB-D84A-4D6E-8816-FAB20FD9CB52}" type="datetimeFigureOut">
              <a:rPr lang="en-IN" smtClean="0"/>
              <a:t>07-03-2024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EEC40-0BE4-4162-935B-3D5F2AEFEA6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988083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4BCAB-D84A-4D6E-8816-FAB20FD9CB52}" type="datetimeFigureOut">
              <a:rPr lang="en-IN" smtClean="0"/>
              <a:t>07-03-2024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EEC40-0BE4-4162-935B-3D5F2AEFEA6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763415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4BCAB-D84A-4D6E-8816-FAB20FD9CB52}" type="datetimeFigureOut">
              <a:rPr lang="en-IN" smtClean="0"/>
              <a:t>07-03-2024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EEC40-0BE4-4162-935B-3D5F2AEFEA6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605998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4BCAB-D84A-4D6E-8816-FAB20FD9CB52}" type="datetimeFigureOut">
              <a:rPr lang="en-IN" smtClean="0"/>
              <a:t>07-03-2024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EEC40-0BE4-4162-935B-3D5F2AEFEA6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758269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4BCAB-D84A-4D6E-8816-FAB20FD9CB52}" type="datetimeFigureOut">
              <a:rPr lang="en-IN" smtClean="0"/>
              <a:t>07-03-2024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EEC40-0BE4-4162-935B-3D5F2AEFEA6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668099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4BCAB-D84A-4D6E-8816-FAB20FD9CB52}" type="datetimeFigureOut">
              <a:rPr lang="en-IN" smtClean="0"/>
              <a:t>07-03-2024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EEC40-0BE4-4162-935B-3D5F2AEFEA6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240669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4BCAB-D84A-4D6E-8816-FAB20FD9CB52}" type="datetimeFigureOut">
              <a:rPr lang="en-IN" smtClean="0"/>
              <a:t>07-03-2024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EEC40-0BE4-4162-935B-3D5F2AEFEA6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044372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4BCAB-D84A-4D6E-8816-FAB20FD9CB52}" type="datetimeFigureOut">
              <a:rPr lang="en-IN" smtClean="0"/>
              <a:t>07-03-2024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EEC40-0BE4-4162-935B-3D5F2AEFEA6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001699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D4BCAB-D84A-4D6E-8816-FAB20FD9CB52}" type="datetimeFigureOut">
              <a:rPr lang="en-IN" smtClean="0"/>
              <a:t>07-03-2024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CEEC40-0BE4-4162-935B-3D5F2AEFEA6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707693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5" name="Rectangle 4">
            <a:extLst>
              <a:ext uri="{FF2B5EF4-FFF2-40B4-BE49-F238E27FC236}">
                <a16:creationId xmlns="" xmlns:a16="http://schemas.microsoft.com/office/drawing/2014/main" id="{CA11363E-A489-4FC4-B7F0-F80582E9C330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2715491" y="2909454"/>
            <a:ext cx="4074968" cy="711345"/>
          </a:xfrm>
        </p:spPr>
        <p:txBody>
          <a:bodyPr>
            <a:normAutofit/>
          </a:bodyPr>
          <a:lstStyle/>
          <a:p>
            <a:r>
              <a:rPr lang="en-US" altLang="en-US" sz="4400" b="1" dirty="0">
                <a:latin typeface="+mn-lt"/>
              </a:rPr>
              <a:t>First-Order </a:t>
            </a:r>
            <a:r>
              <a:rPr lang="en-US" altLang="en-US" sz="4400" b="1" dirty="0" smtClean="0">
                <a:latin typeface="+mn-lt"/>
              </a:rPr>
              <a:t>Logic</a:t>
            </a:r>
            <a:endParaRPr lang="en-US" altLang="en-US" sz="4400" b="1" dirty="0">
              <a:latin typeface="+mn-lt"/>
            </a:endParaRPr>
          </a:p>
        </p:txBody>
      </p:sp>
      <p:sp>
        <p:nvSpPr>
          <p:cNvPr id="33794" name="Slide Number Placeholder 3">
            <a:extLst>
              <a:ext uri="{FF2B5EF4-FFF2-40B4-BE49-F238E27FC236}">
                <a16:creationId xmlns="" xmlns:a16="http://schemas.microsoft.com/office/drawing/2014/main" id="{57BAAC78-5B3D-458C-B250-D4335EAA3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 sz="1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557213" indent="-214313">
              <a:defRPr sz="1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857250" indent="-171450">
              <a:defRPr sz="18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200150" indent="-171450">
              <a:defRPr sz="18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1543050" indent="-171450">
              <a:defRPr sz="18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2BB46C06-6B0F-4CDD-BB6F-7F5E61D6FD52}" type="slidenum">
              <a:rPr lang="en-US" altLang="en-US" sz="750"/>
              <a:pPr/>
              <a:t>1</a:t>
            </a:fld>
            <a:endParaRPr lang="en-US" altLang="en-US" sz="75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r="9091" b="7824"/>
          <a:stretch/>
        </p:blipFill>
        <p:spPr>
          <a:xfrm>
            <a:off x="0" y="0"/>
            <a:ext cx="91868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855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</a:blip>
          <a:srcRect l="14394" t="1627" r="15606" b="13214"/>
          <a:stretch/>
        </p:blipFill>
        <p:spPr>
          <a:xfrm>
            <a:off x="-1" y="-138547"/>
            <a:ext cx="9233435" cy="6996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474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</a:blip>
          <a:srcRect l="14243" t="817" r="15000" b="4321"/>
          <a:stretch/>
        </p:blipFill>
        <p:spPr>
          <a:xfrm>
            <a:off x="-2" y="-1"/>
            <a:ext cx="9144001" cy="6798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736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r="9091" b="26420"/>
          <a:stretch/>
        </p:blipFill>
        <p:spPr>
          <a:xfrm>
            <a:off x="0" y="-65760"/>
            <a:ext cx="9217329" cy="6577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718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9" name="Rectangle 2">
            <a:extLst>
              <a:ext uri="{FF2B5EF4-FFF2-40B4-BE49-F238E27FC236}">
                <a16:creationId xmlns="" xmlns:a16="http://schemas.microsoft.com/office/drawing/2014/main" id="{37771820-AD5B-4F79-8864-3D11EFA7910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Quantifiers</a:t>
            </a:r>
            <a:endParaRPr lang="en-US" altLang="en-US" b="0"/>
          </a:p>
        </p:txBody>
      </p:sp>
      <p:sp>
        <p:nvSpPr>
          <p:cNvPr id="39940" name="Rectangle 3">
            <a:extLst>
              <a:ext uri="{FF2B5EF4-FFF2-40B4-BE49-F238E27FC236}">
                <a16:creationId xmlns="" xmlns:a16="http://schemas.microsoft.com/office/drawing/2014/main" id="{057D654C-2E7D-485F-9395-71078D410C0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99116" y="2114550"/>
            <a:ext cx="7630358" cy="3450085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90000"/>
              </a:lnSpc>
            </a:pPr>
            <a:r>
              <a:rPr lang="en-US" altLang="en-US" b="1" dirty="0">
                <a:solidFill>
                  <a:schemeClr val="accent2"/>
                </a:solidFill>
              </a:rPr>
              <a:t>Universal</a:t>
            </a:r>
            <a:r>
              <a:rPr lang="en-US" altLang="en-US" b="1" dirty="0"/>
              <a:t> quantification</a:t>
            </a:r>
            <a:r>
              <a:rPr lang="en-US" altLang="en-US" dirty="0"/>
              <a:t> 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(</a:t>
            </a:r>
            <a:r>
              <a:rPr lang="en-US" altLang="en-US" b="1" dirty="0">
                <a:sym typeface="Symbol" panose="05050102010706020507" pitchFamily="18" charset="2"/>
              </a:rPr>
              <a:t></a:t>
            </a:r>
            <a:r>
              <a:rPr lang="en-US" altLang="en-US" dirty="0"/>
              <a:t>x)P(x) means that P holds for </a:t>
            </a:r>
            <a:r>
              <a:rPr lang="en-US" altLang="en-US" b="1" dirty="0"/>
              <a:t>all</a:t>
            </a:r>
            <a:r>
              <a:rPr lang="en-US" altLang="en-US" dirty="0"/>
              <a:t> values of x in the domain associated with that variable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E.g., (</a:t>
            </a:r>
            <a:r>
              <a:rPr lang="en-US" altLang="en-US" b="1" dirty="0">
                <a:sym typeface="Symbol" panose="05050102010706020507" pitchFamily="18" charset="2"/>
              </a:rPr>
              <a:t></a:t>
            </a:r>
            <a:r>
              <a:rPr lang="en-US" altLang="en-US" dirty="0"/>
              <a:t>x) dolphin(x) </a:t>
            </a:r>
            <a:r>
              <a:rPr lang="en-US" altLang="en-US" dirty="0">
                <a:sym typeface="Symbol" panose="05050102010706020507" pitchFamily="18" charset="2"/>
              </a:rPr>
              <a:t></a:t>
            </a:r>
            <a:r>
              <a:rPr lang="en-US" altLang="en-US" dirty="0"/>
              <a:t> mammal(x) </a:t>
            </a:r>
          </a:p>
          <a:p>
            <a:pPr>
              <a:lnSpc>
                <a:spcPct val="90000"/>
              </a:lnSpc>
            </a:pPr>
            <a:r>
              <a:rPr lang="en-US" altLang="en-US" b="1" dirty="0">
                <a:solidFill>
                  <a:schemeClr val="accent2"/>
                </a:solidFill>
              </a:rPr>
              <a:t>Existential</a:t>
            </a:r>
            <a:r>
              <a:rPr lang="en-US" altLang="en-US" dirty="0"/>
              <a:t> </a:t>
            </a:r>
            <a:r>
              <a:rPr lang="en-US" altLang="en-US" b="1" dirty="0"/>
              <a:t>quantification</a:t>
            </a:r>
            <a:r>
              <a:rPr lang="en-US" altLang="en-US" dirty="0"/>
              <a:t> 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(</a:t>
            </a:r>
            <a:r>
              <a:rPr lang="en-US" altLang="en-US" b="1" dirty="0">
                <a:sym typeface="Symbol" panose="05050102010706020507" pitchFamily="18" charset="2"/>
              </a:rPr>
              <a:t></a:t>
            </a:r>
            <a:r>
              <a:rPr lang="en-US" altLang="en-US" dirty="0"/>
              <a:t> x)P(x) means that P holds for </a:t>
            </a:r>
            <a:r>
              <a:rPr lang="en-US" altLang="en-US" b="1" dirty="0"/>
              <a:t>some</a:t>
            </a:r>
            <a:r>
              <a:rPr lang="en-US" altLang="en-US" dirty="0"/>
              <a:t> value of x in the domain associated with that variable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E.g., (</a:t>
            </a:r>
            <a:r>
              <a:rPr lang="en-US" altLang="en-US" b="1" dirty="0">
                <a:sym typeface="Symbol" panose="05050102010706020507" pitchFamily="18" charset="2"/>
              </a:rPr>
              <a:t></a:t>
            </a:r>
            <a:r>
              <a:rPr lang="en-US" altLang="en-US" dirty="0"/>
              <a:t> x) mammal(x) </a:t>
            </a:r>
            <a:r>
              <a:rPr lang="en-US" altLang="en-US" dirty="0">
                <a:sym typeface="Symbol" panose="05050102010706020507" pitchFamily="18" charset="2"/>
              </a:rPr>
              <a:t></a:t>
            </a:r>
            <a:r>
              <a:rPr lang="en-US" altLang="en-US" dirty="0"/>
              <a:t> lays-eggs(x)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Permits one to make a statement about some object without naming it</a:t>
            </a:r>
          </a:p>
          <a:p>
            <a:pPr lvl="1">
              <a:lnSpc>
                <a:spcPct val="90000"/>
              </a:lnSpc>
            </a:pPr>
            <a:endParaRPr lang="en-US" altLang="en-US" dirty="0"/>
          </a:p>
        </p:txBody>
      </p:sp>
      <p:sp>
        <p:nvSpPr>
          <p:cNvPr id="39938" name="Slide Number Placeholder 3">
            <a:extLst>
              <a:ext uri="{FF2B5EF4-FFF2-40B4-BE49-F238E27FC236}">
                <a16:creationId xmlns="" xmlns:a16="http://schemas.microsoft.com/office/drawing/2014/main" id="{998B805B-A84F-41D5-A9C3-42C868F8F9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 sz="1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557213" indent="-214313">
              <a:defRPr sz="1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857250" indent="-171450">
              <a:defRPr sz="18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200150" indent="-171450">
              <a:defRPr sz="18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1543050" indent="-171450">
              <a:defRPr sz="18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2BA61074-698B-49A0-B6C8-924EF6E20866}" type="slidenum">
              <a:rPr lang="en-US" altLang="en-US" sz="750"/>
              <a:pPr/>
              <a:t>14</a:t>
            </a:fld>
            <a:endParaRPr lang="en-US" altLang="en-US" sz="750"/>
          </a:p>
        </p:txBody>
      </p:sp>
    </p:spTree>
    <p:extLst>
      <p:ext uri="{BB962C8B-B14F-4D97-AF65-F5344CB8AC3E}">
        <p14:creationId xmlns:p14="http://schemas.microsoft.com/office/powerpoint/2010/main" val="3449054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3" name="Rectangle 2">
            <a:extLst>
              <a:ext uri="{FF2B5EF4-FFF2-40B4-BE49-F238E27FC236}">
                <a16:creationId xmlns="" xmlns:a16="http://schemas.microsoft.com/office/drawing/2014/main" id="{93C90D35-3EBC-4E25-868D-073AF5C259E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85009" y="442002"/>
            <a:ext cx="5829300" cy="857250"/>
          </a:xfrm>
        </p:spPr>
        <p:txBody>
          <a:bodyPr/>
          <a:lstStyle/>
          <a:p>
            <a:r>
              <a:rPr lang="en-US" altLang="en-US" dirty="0"/>
              <a:t>Quantifiers</a:t>
            </a:r>
          </a:p>
        </p:txBody>
      </p:sp>
      <p:sp>
        <p:nvSpPr>
          <p:cNvPr id="40964" name="Rectangle 3">
            <a:extLst>
              <a:ext uri="{FF2B5EF4-FFF2-40B4-BE49-F238E27FC236}">
                <a16:creationId xmlns="" xmlns:a16="http://schemas.microsoft.com/office/drawing/2014/main" id="{0A2302B1-2A34-4DF2-9D6A-A6A2CAB7D97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66078" y="1828800"/>
            <a:ext cx="8023194" cy="4527551"/>
          </a:xfrm>
        </p:spPr>
        <p:txBody>
          <a:bodyPr>
            <a:noAutofit/>
          </a:bodyPr>
          <a:lstStyle/>
          <a:p>
            <a:r>
              <a:rPr lang="en-US" altLang="en-US" sz="2000" dirty="0"/>
              <a:t>Universal quantifiers are </a:t>
            </a:r>
            <a:r>
              <a:rPr lang="en-US" altLang="en-US" sz="2000" dirty="0">
                <a:solidFill>
                  <a:schemeClr val="accent1"/>
                </a:solidFill>
              </a:rPr>
              <a:t>often used with “implies” to form “rules”:</a:t>
            </a:r>
          </a:p>
          <a:p>
            <a:pPr lvl="1">
              <a:buFontTx/>
              <a:buNone/>
            </a:pPr>
            <a:r>
              <a:rPr lang="en-US" altLang="en-US" sz="2000" dirty="0"/>
              <a:t>(</a:t>
            </a:r>
            <a:r>
              <a:rPr lang="en-US" altLang="en-US" sz="2000" dirty="0">
                <a:sym typeface="Symbol" panose="05050102010706020507" pitchFamily="18" charset="2"/>
              </a:rPr>
              <a:t></a:t>
            </a:r>
            <a:r>
              <a:rPr lang="en-US" altLang="en-US" sz="2000" dirty="0"/>
              <a:t>x) student(x) </a:t>
            </a:r>
            <a:r>
              <a:rPr lang="en-US" altLang="en-US" sz="2000" dirty="0">
                <a:sym typeface="Symbol" panose="05050102010706020507" pitchFamily="18" charset="2"/>
              </a:rPr>
              <a:t></a:t>
            </a:r>
            <a:r>
              <a:rPr lang="en-US" altLang="en-US" sz="2000" dirty="0"/>
              <a:t> smart(x) means “All students are smart”</a:t>
            </a:r>
          </a:p>
          <a:p>
            <a:r>
              <a:rPr lang="en-US" altLang="en-US" sz="2000" dirty="0"/>
              <a:t>Universal quantification </a:t>
            </a:r>
            <a:r>
              <a:rPr lang="en-US" altLang="en-US" sz="2000" dirty="0">
                <a:solidFill>
                  <a:srgbClr val="FF0000"/>
                </a:solidFill>
              </a:rPr>
              <a:t>is </a:t>
            </a:r>
            <a:r>
              <a:rPr lang="en-US" altLang="en-US" sz="2000" i="1" dirty="0">
                <a:solidFill>
                  <a:srgbClr val="FF0000"/>
                </a:solidFill>
              </a:rPr>
              <a:t>rarely </a:t>
            </a:r>
            <a:r>
              <a:rPr lang="en-US" altLang="en-US" sz="2000" dirty="0"/>
              <a:t>used to make blanket statements about every individual in the world: </a:t>
            </a:r>
          </a:p>
          <a:p>
            <a:pPr lvl="1">
              <a:buFontTx/>
              <a:buNone/>
            </a:pPr>
            <a:r>
              <a:rPr lang="en-US" altLang="en-US" sz="2000" b="1" dirty="0">
                <a:solidFill>
                  <a:srgbClr val="FF0000"/>
                </a:solidFill>
              </a:rPr>
              <a:t>(</a:t>
            </a:r>
            <a:r>
              <a:rPr lang="en-US" altLang="en-US" sz="2000" b="1" dirty="0">
                <a:solidFill>
                  <a:srgbClr val="FF0000"/>
                </a:solidFill>
                <a:sym typeface="Symbol" panose="05050102010706020507" pitchFamily="18" charset="2"/>
              </a:rPr>
              <a:t></a:t>
            </a:r>
            <a:r>
              <a:rPr lang="en-US" altLang="en-US" sz="2000" b="1" dirty="0">
                <a:solidFill>
                  <a:srgbClr val="FF0000"/>
                </a:solidFill>
              </a:rPr>
              <a:t>x)student(x)</a:t>
            </a:r>
            <a:r>
              <a:rPr lang="en-US" altLang="en-US" sz="2000" b="1" dirty="0">
                <a:solidFill>
                  <a:srgbClr val="FF0000"/>
                </a:solidFill>
                <a:sym typeface="Symbol" panose="05050102010706020507" pitchFamily="18" charset="2"/>
              </a:rPr>
              <a:t></a:t>
            </a:r>
            <a:r>
              <a:rPr lang="en-US" altLang="en-US" sz="2000" b="1" dirty="0">
                <a:solidFill>
                  <a:srgbClr val="FF0000"/>
                </a:solidFill>
              </a:rPr>
              <a:t>smart(x) means “Everyone in the world is a student and is smart”</a:t>
            </a:r>
          </a:p>
          <a:p>
            <a:r>
              <a:rPr lang="en-US" altLang="en-US" sz="2000" dirty="0"/>
              <a:t>Existential quantifiers are usually </a:t>
            </a:r>
            <a:r>
              <a:rPr lang="en-US" altLang="en-US" sz="2000" dirty="0">
                <a:solidFill>
                  <a:schemeClr val="accent1"/>
                </a:solidFill>
              </a:rPr>
              <a:t>used with “and” to specify a list of properties about an individual:</a:t>
            </a:r>
          </a:p>
          <a:p>
            <a:pPr lvl="1">
              <a:buFontTx/>
              <a:buNone/>
            </a:pPr>
            <a:r>
              <a:rPr lang="en-US" altLang="en-US" sz="2000" dirty="0"/>
              <a:t>(</a:t>
            </a:r>
            <a:r>
              <a:rPr lang="en-US" altLang="en-US" sz="2000" dirty="0">
                <a:sym typeface="Symbol" panose="05050102010706020507" pitchFamily="18" charset="2"/>
              </a:rPr>
              <a:t></a:t>
            </a:r>
            <a:r>
              <a:rPr lang="en-US" altLang="en-US" sz="2000" dirty="0"/>
              <a:t>x) student(x) </a:t>
            </a:r>
            <a:r>
              <a:rPr lang="en-US" altLang="en-US" sz="2000" dirty="0">
                <a:sym typeface="Symbol" panose="05050102010706020507" pitchFamily="18" charset="2"/>
              </a:rPr>
              <a:t></a:t>
            </a:r>
            <a:r>
              <a:rPr lang="en-US" altLang="en-US" sz="2000" dirty="0"/>
              <a:t> smart(x) means “There is a student who is smart”</a:t>
            </a:r>
          </a:p>
          <a:p>
            <a:r>
              <a:rPr lang="en-US" altLang="en-US" sz="2000" dirty="0"/>
              <a:t>A common mistake is to represent this English sentence as the FOL sentence:</a:t>
            </a:r>
          </a:p>
          <a:p>
            <a:pPr lvl="1">
              <a:buFontTx/>
              <a:buNone/>
            </a:pPr>
            <a:r>
              <a:rPr lang="en-US" altLang="en-US" sz="2000" dirty="0">
                <a:solidFill>
                  <a:srgbClr val="FF0000"/>
                </a:solidFill>
              </a:rPr>
              <a:t>(</a:t>
            </a:r>
            <a:r>
              <a:rPr lang="en-US" altLang="en-US" sz="2000" dirty="0">
                <a:solidFill>
                  <a:srgbClr val="FF0000"/>
                </a:solidFill>
                <a:sym typeface="Symbol" panose="05050102010706020507" pitchFamily="18" charset="2"/>
              </a:rPr>
              <a:t></a:t>
            </a:r>
            <a:r>
              <a:rPr lang="en-US" altLang="en-US" sz="2000" dirty="0">
                <a:solidFill>
                  <a:srgbClr val="FF0000"/>
                </a:solidFill>
              </a:rPr>
              <a:t>x) student(x) </a:t>
            </a:r>
            <a:r>
              <a:rPr lang="en-US" altLang="en-US" sz="2000" dirty="0">
                <a:solidFill>
                  <a:srgbClr val="FF0000"/>
                </a:solidFill>
                <a:sym typeface="Symbol" panose="05050102010706020507" pitchFamily="18" charset="2"/>
              </a:rPr>
              <a:t></a:t>
            </a:r>
            <a:r>
              <a:rPr lang="en-US" altLang="en-US" sz="2000" dirty="0">
                <a:solidFill>
                  <a:srgbClr val="FF0000"/>
                </a:solidFill>
              </a:rPr>
              <a:t> smart(x) </a:t>
            </a:r>
          </a:p>
        </p:txBody>
      </p:sp>
      <p:sp>
        <p:nvSpPr>
          <p:cNvPr id="40962" name="Slide Number Placeholder 3">
            <a:extLst>
              <a:ext uri="{FF2B5EF4-FFF2-40B4-BE49-F238E27FC236}">
                <a16:creationId xmlns="" xmlns:a16="http://schemas.microsoft.com/office/drawing/2014/main" id="{78524F0B-3BFC-4F47-8C5D-4CB2BC089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 sz="1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557213" indent="-214313">
              <a:defRPr sz="1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857250" indent="-171450">
              <a:defRPr sz="18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200150" indent="-171450">
              <a:defRPr sz="18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1543050" indent="-171450">
              <a:defRPr sz="18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D9F1770D-DD74-4861-9484-E49F2DBDF7E8}" type="slidenum">
              <a:rPr lang="en-US" altLang="en-US" sz="750"/>
              <a:pPr/>
              <a:t>15</a:t>
            </a:fld>
            <a:endParaRPr lang="en-US" altLang="en-US" sz="750"/>
          </a:p>
        </p:txBody>
      </p:sp>
    </p:spTree>
    <p:extLst>
      <p:ext uri="{BB962C8B-B14F-4D97-AF65-F5344CB8AC3E}">
        <p14:creationId xmlns:p14="http://schemas.microsoft.com/office/powerpoint/2010/main" val="3402023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CF07AB7-F47D-46A6-AD3A-F5675D2EE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="" xmlns:a16="http://schemas.microsoft.com/office/drawing/2014/main" id="{9EDE89BA-BF01-4D8C-A765-AA4B40B2BF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7263" y="0"/>
            <a:ext cx="9053785" cy="1911927"/>
          </a:xfrm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C6B12DE6-DA32-4379-9845-9ACB74BD33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574" y="1911927"/>
            <a:ext cx="9108807" cy="4946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09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7" name="Rectangle 2">
            <a:extLst>
              <a:ext uri="{FF2B5EF4-FFF2-40B4-BE49-F238E27FC236}">
                <a16:creationId xmlns="" xmlns:a16="http://schemas.microsoft.com/office/drawing/2014/main" id="{497DDBBA-0BA2-4578-98DC-A3C104B5B64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Quantifier Scope</a:t>
            </a:r>
          </a:p>
        </p:txBody>
      </p:sp>
      <p:sp>
        <p:nvSpPr>
          <p:cNvPr id="41988" name="Rectangle 3">
            <a:extLst>
              <a:ext uri="{FF2B5EF4-FFF2-40B4-BE49-F238E27FC236}">
                <a16:creationId xmlns="" xmlns:a16="http://schemas.microsoft.com/office/drawing/2014/main" id="{4107B371-FEF0-4447-9E1D-38C23C7F3609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28650" y="2125267"/>
            <a:ext cx="7886700" cy="3364706"/>
          </a:xfrm>
        </p:spPr>
        <p:txBody>
          <a:bodyPr>
            <a:normAutofit fontScale="92500" lnSpcReduction="20000"/>
          </a:bodyPr>
          <a:lstStyle/>
          <a:p>
            <a:r>
              <a:rPr lang="en-US" altLang="en-US" dirty="0"/>
              <a:t>Switching the order of universal quantifiers </a:t>
            </a:r>
            <a:r>
              <a:rPr lang="en-US" altLang="en-US" i="1" dirty="0"/>
              <a:t>does not</a:t>
            </a:r>
            <a:r>
              <a:rPr lang="en-US" altLang="en-US" dirty="0"/>
              <a:t> change the meaning: </a:t>
            </a:r>
          </a:p>
          <a:p>
            <a:pPr lvl="1"/>
            <a:r>
              <a:rPr lang="en-US" altLang="en-US" dirty="0"/>
              <a:t>(</a:t>
            </a:r>
            <a:r>
              <a:rPr lang="en-US" altLang="en-US" dirty="0">
                <a:sym typeface="Symbol" panose="05050102010706020507" pitchFamily="18" charset="2"/>
              </a:rPr>
              <a:t></a:t>
            </a:r>
            <a:r>
              <a:rPr lang="en-US" altLang="en-US" dirty="0"/>
              <a:t>x)(</a:t>
            </a:r>
            <a:r>
              <a:rPr lang="en-US" altLang="en-US" dirty="0">
                <a:sym typeface="Symbol" panose="05050102010706020507" pitchFamily="18" charset="2"/>
              </a:rPr>
              <a:t></a:t>
            </a:r>
            <a:r>
              <a:rPr lang="en-US" altLang="en-US" dirty="0"/>
              <a:t>y)P(</a:t>
            </a:r>
            <a:r>
              <a:rPr lang="en-US" altLang="en-US" dirty="0" err="1"/>
              <a:t>x,y</a:t>
            </a:r>
            <a:r>
              <a:rPr lang="en-US" altLang="en-US" dirty="0"/>
              <a:t>) </a:t>
            </a:r>
            <a:r>
              <a:rPr lang="en-US" altLang="en-US" dirty="0">
                <a:cs typeface="Times New Roman" panose="02020603050405020304" pitchFamily="18" charset="0"/>
              </a:rPr>
              <a:t>↔</a:t>
            </a:r>
            <a:r>
              <a:rPr lang="en-US" altLang="en-US" dirty="0"/>
              <a:t> (</a:t>
            </a:r>
            <a:r>
              <a:rPr lang="en-US" altLang="en-US" dirty="0">
                <a:sym typeface="Symbol" panose="05050102010706020507" pitchFamily="18" charset="2"/>
              </a:rPr>
              <a:t></a:t>
            </a:r>
            <a:r>
              <a:rPr lang="en-US" altLang="en-US" dirty="0"/>
              <a:t>y)(</a:t>
            </a:r>
            <a:r>
              <a:rPr lang="en-US" altLang="en-US" dirty="0">
                <a:sym typeface="Symbol" panose="05050102010706020507" pitchFamily="18" charset="2"/>
              </a:rPr>
              <a:t></a:t>
            </a:r>
            <a:r>
              <a:rPr lang="en-US" altLang="en-US" dirty="0"/>
              <a:t>x) P(</a:t>
            </a:r>
            <a:r>
              <a:rPr lang="en-US" altLang="en-US" dirty="0" err="1"/>
              <a:t>x,y</a:t>
            </a:r>
            <a:r>
              <a:rPr lang="en-US" altLang="en-US" dirty="0"/>
              <a:t>)</a:t>
            </a:r>
          </a:p>
          <a:p>
            <a:r>
              <a:rPr lang="en-US" altLang="en-US" dirty="0"/>
              <a:t>Similarly, you can switch the order of existential quantifiers:</a:t>
            </a:r>
          </a:p>
          <a:p>
            <a:pPr lvl="1"/>
            <a:r>
              <a:rPr lang="en-US" altLang="en-US" dirty="0"/>
              <a:t>(</a:t>
            </a:r>
            <a:r>
              <a:rPr lang="en-US" altLang="en-US" dirty="0">
                <a:sym typeface="Symbol" panose="05050102010706020507" pitchFamily="18" charset="2"/>
              </a:rPr>
              <a:t></a:t>
            </a:r>
            <a:r>
              <a:rPr lang="en-US" altLang="en-US" dirty="0"/>
              <a:t>x)(</a:t>
            </a:r>
            <a:r>
              <a:rPr lang="en-US" altLang="en-US" dirty="0">
                <a:sym typeface="Symbol" panose="05050102010706020507" pitchFamily="18" charset="2"/>
              </a:rPr>
              <a:t></a:t>
            </a:r>
            <a:r>
              <a:rPr lang="en-US" altLang="en-US" dirty="0"/>
              <a:t>y)P(</a:t>
            </a:r>
            <a:r>
              <a:rPr lang="en-US" altLang="en-US" dirty="0" err="1"/>
              <a:t>x,y</a:t>
            </a:r>
            <a:r>
              <a:rPr lang="en-US" altLang="en-US" dirty="0"/>
              <a:t>) </a:t>
            </a:r>
            <a:r>
              <a:rPr lang="en-US" altLang="en-US" dirty="0">
                <a:cs typeface="Times New Roman" panose="02020603050405020304" pitchFamily="18" charset="0"/>
              </a:rPr>
              <a:t>↔</a:t>
            </a:r>
            <a:r>
              <a:rPr lang="en-US" altLang="en-US" dirty="0"/>
              <a:t> (</a:t>
            </a:r>
            <a:r>
              <a:rPr lang="en-US" altLang="en-US" dirty="0">
                <a:sym typeface="Symbol" panose="05050102010706020507" pitchFamily="18" charset="2"/>
              </a:rPr>
              <a:t></a:t>
            </a:r>
            <a:r>
              <a:rPr lang="en-US" altLang="en-US" dirty="0"/>
              <a:t>y)(</a:t>
            </a:r>
            <a:r>
              <a:rPr lang="en-US" altLang="en-US" dirty="0">
                <a:sym typeface="Symbol" panose="05050102010706020507" pitchFamily="18" charset="2"/>
              </a:rPr>
              <a:t></a:t>
            </a:r>
            <a:r>
              <a:rPr lang="en-US" altLang="en-US" dirty="0"/>
              <a:t>x) P(</a:t>
            </a:r>
            <a:r>
              <a:rPr lang="en-US" altLang="en-US" dirty="0" err="1"/>
              <a:t>x,y</a:t>
            </a:r>
            <a:r>
              <a:rPr lang="en-US" altLang="en-US" dirty="0"/>
              <a:t>) </a:t>
            </a:r>
          </a:p>
          <a:p>
            <a:r>
              <a:rPr lang="en-US" altLang="en-US" dirty="0"/>
              <a:t>Switching the order of universals and </a:t>
            </a:r>
            <a:r>
              <a:rPr lang="en-US" altLang="en-US" dirty="0" err="1"/>
              <a:t>existentials</a:t>
            </a:r>
            <a:r>
              <a:rPr lang="en-US" altLang="en-US" dirty="0"/>
              <a:t> </a:t>
            </a:r>
            <a:r>
              <a:rPr lang="en-US" altLang="en-US" i="1" dirty="0"/>
              <a:t>does</a:t>
            </a:r>
            <a:r>
              <a:rPr lang="en-US" altLang="en-US" dirty="0"/>
              <a:t> change meaning: </a:t>
            </a:r>
          </a:p>
          <a:p>
            <a:pPr lvl="1"/>
            <a:r>
              <a:rPr lang="en-US" altLang="en-US" dirty="0"/>
              <a:t>Everyone likes someone: (</a:t>
            </a:r>
            <a:r>
              <a:rPr lang="en-US" altLang="en-US" dirty="0">
                <a:sym typeface="Symbol" panose="05050102010706020507" pitchFamily="18" charset="2"/>
              </a:rPr>
              <a:t></a:t>
            </a:r>
            <a:r>
              <a:rPr lang="en-US" altLang="en-US" dirty="0"/>
              <a:t>x)(</a:t>
            </a:r>
            <a:r>
              <a:rPr lang="en-US" altLang="en-US" dirty="0">
                <a:sym typeface="Symbol" panose="05050102010706020507" pitchFamily="18" charset="2"/>
              </a:rPr>
              <a:t></a:t>
            </a:r>
            <a:r>
              <a:rPr lang="en-US" altLang="en-US" dirty="0"/>
              <a:t>y) likes(</a:t>
            </a:r>
            <a:r>
              <a:rPr lang="en-US" altLang="en-US" dirty="0" err="1"/>
              <a:t>x,y</a:t>
            </a:r>
            <a:r>
              <a:rPr lang="en-US" altLang="en-US" dirty="0"/>
              <a:t>) </a:t>
            </a:r>
          </a:p>
          <a:p>
            <a:pPr lvl="1"/>
            <a:r>
              <a:rPr lang="en-US" altLang="en-US" dirty="0"/>
              <a:t>Someone is liked by everyone: (</a:t>
            </a:r>
            <a:r>
              <a:rPr lang="en-US" altLang="en-US" dirty="0">
                <a:sym typeface="Symbol" panose="05050102010706020507" pitchFamily="18" charset="2"/>
              </a:rPr>
              <a:t></a:t>
            </a:r>
            <a:r>
              <a:rPr lang="en-US" altLang="en-US" dirty="0"/>
              <a:t>y)(</a:t>
            </a:r>
            <a:r>
              <a:rPr lang="en-US" altLang="en-US" dirty="0">
                <a:sym typeface="Symbol" panose="05050102010706020507" pitchFamily="18" charset="2"/>
              </a:rPr>
              <a:t></a:t>
            </a:r>
            <a:r>
              <a:rPr lang="en-US" altLang="en-US" dirty="0"/>
              <a:t>x) likes(</a:t>
            </a:r>
            <a:r>
              <a:rPr lang="en-US" altLang="en-US" dirty="0" err="1"/>
              <a:t>x,y</a:t>
            </a:r>
            <a:r>
              <a:rPr lang="en-US" altLang="en-US" dirty="0"/>
              <a:t>)</a:t>
            </a:r>
          </a:p>
          <a:p>
            <a:endParaRPr lang="en-US" altLang="en-US" dirty="0"/>
          </a:p>
        </p:txBody>
      </p:sp>
      <p:sp>
        <p:nvSpPr>
          <p:cNvPr id="41986" name="Slide Number Placeholder 3">
            <a:extLst>
              <a:ext uri="{FF2B5EF4-FFF2-40B4-BE49-F238E27FC236}">
                <a16:creationId xmlns="" xmlns:a16="http://schemas.microsoft.com/office/drawing/2014/main" id="{988D9382-7BD1-44DF-8A5D-9C34515CD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 sz="1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557213" indent="-214313">
              <a:defRPr sz="1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857250" indent="-171450">
              <a:defRPr sz="18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200150" indent="-171450">
              <a:defRPr sz="18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1543050" indent="-171450">
              <a:defRPr sz="18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CA97CBE-1D8A-4590-877C-A1A8BEBDB780}" type="slidenum">
              <a:rPr lang="en-US" altLang="en-US" sz="750"/>
              <a:pPr/>
              <a:t>17</a:t>
            </a:fld>
            <a:endParaRPr lang="en-US" altLang="en-US" sz="750"/>
          </a:p>
        </p:txBody>
      </p:sp>
    </p:spTree>
    <p:extLst>
      <p:ext uri="{BB962C8B-B14F-4D97-AF65-F5344CB8AC3E}">
        <p14:creationId xmlns:p14="http://schemas.microsoft.com/office/powerpoint/2010/main" val="3454114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</a:blip>
          <a:srcRect l="13484" t="817" r="14395" b="5130"/>
          <a:stretch/>
        </p:blipFill>
        <p:spPr>
          <a:xfrm>
            <a:off x="0" y="0"/>
            <a:ext cx="9144000" cy="6497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646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</a:blip>
          <a:srcRect l="13637" t="8094" r="14241" b="9441"/>
          <a:stretch/>
        </p:blipFill>
        <p:spPr>
          <a:xfrm>
            <a:off x="37476" y="193963"/>
            <a:ext cx="9106524" cy="65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080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l="13940" t="1896" r="14697" b="10519"/>
          <a:stretch/>
        </p:blipFill>
        <p:spPr>
          <a:xfrm>
            <a:off x="0" y="0"/>
            <a:ext cx="9144000" cy="6830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524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mtClean="0"/>
              <a:t>w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0836"/>
            <a:ext cx="9144000" cy="6747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758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5606" t="24533" r="13636" b="18605"/>
          <a:stretch/>
        </p:blipFill>
        <p:spPr>
          <a:xfrm>
            <a:off x="152400" y="190431"/>
            <a:ext cx="5690489" cy="250767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3333" t="23994" r="13485" b="16179"/>
          <a:stretch/>
        </p:blipFill>
        <p:spPr>
          <a:xfrm>
            <a:off x="0" y="2883217"/>
            <a:ext cx="7166119" cy="329374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14394" t="24263" r="19697" b="9172"/>
          <a:stretch/>
        </p:blipFill>
        <p:spPr>
          <a:xfrm>
            <a:off x="4113068" y="1183177"/>
            <a:ext cx="5501987" cy="3214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74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1" name="Rectangle 2">
            <a:extLst>
              <a:ext uri="{FF2B5EF4-FFF2-40B4-BE49-F238E27FC236}">
                <a16:creationId xmlns="" xmlns:a16="http://schemas.microsoft.com/office/drawing/2014/main" id="{3CE623B4-9656-446B-8CEE-098A7F15B92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470691" y="314325"/>
            <a:ext cx="5829300" cy="400050"/>
          </a:xfrm>
        </p:spPr>
        <p:txBody>
          <a:bodyPr>
            <a:normAutofit fontScale="90000"/>
          </a:bodyPr>
          <a:lstStyle/>
          <a:p>
            <a:r>
              <a:rPr lang="en-US" altLang="en-US" dirty="0"/>
              <a:t>Translating English to FOL</a:t>
            </a:r>
          </a:p>
        </p:txBody>
      </p:sp>
      <p:sp>
        <p:nvSpPr>
          <p:cNvPr id="149507" name="Rectangle 3">
            <a:extLst>
              <a:ext uri="{FF2B5EF4-FFF2-40B4-BE49-F238E27FC236}">
                <a16:creationId xmlns="" xmlns:a16="http://schemas.microsoft.com/office/drawing/2014/main" id="{94B60B25-D51D-43F5-82EE-30B82A76639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548265" y="1140856"/>
            <a:ext cx="7251843" cy="5580619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  <a:buFontTx/>
              <a:buNone/>
            </a:pPr>
            <a:r>
              <a:rPr lang="en-US" altLang="en-US" sz="1350" b="1" dirty="0"/>
              <a:t>Every gardener likes the sun.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en-US" sz="1350" dirty="0">
                <a:sym typeface="Symbol" panose="05050102010706020507" pitchFamily="18" charset="2"/>
              </a:rPr>
              <a:t></a:t>
            </a:r>
            <a:r>
              <a:rPr lang="en-US" altLang="en-US" sz="1350" dirty="0"/>
              <a:t>x gardener(x) </a:t>
            </a:r>
            <a:r>
              <a:rPr lang="en-US" altLang="en-US" sz="1350" dirty="0">
                <a:sym typeface="Symbol" panose="05050102010706020507" pitchFamily="18" charset="2"/>
              </a:rPr>
              <a:t></a:t>
            </a:r>
            <a:r>
              <a:rPr lang="en-US" altLang="en-US" sz="1350" dirty="0"/>
              <a:t> likes(</a:t>
            </a:r>
            <a:r>
              <a:rPr lang="en-US" altLang="en-US" sz="1350" dirty="0" err="1"/>
              <a:t>x,Sun</a:t>
            </a:r>
            <a:r>
              <a:rPr lang="en-US" altLang="en-US" sz="1350" dirty="0"/>
              <a:t>) </a:t>
            </a:r>
            <a:endParaRPr lang="en-US" altLang="en-US" sz="1350" dirty="0" smtClean="0"/>
          </a:p>
          <a:p>
            <a:pPr>
              <a:lnSpc>
                <a:spcPct val="80000"/>
              </a:lnSpc>
              <a:buNone/>
            </a:pPr>
            <a:r>
              <a:rPr lang="en-US" altLang="en-US" sz="1350" b="1" dirty="0" smtClean="0"/>
              <a:t>There </a:t>
            </a:r>
            <a:r>
              <a:rPr lang="en-US" altLang="en-US" sz="1350" b="1" dirty="0"/>
              <a:t>exists a smart student. </a:t>
            </a:r>
          </a:p>
          <a:p>
            <a:pPr>
              <a:lnSpc>
                <a:spcPct val="80000"/>
              </a:lnSpc>
              <a:buNone/>
            </a:pPr>
            <a:r>
              <a:rPr lang="en-US" altLang="en-US" sz="1350" dirty="0" smtClean="0"/>
              <a:t>	      ∃</a:t>
            </a:r>
            <a:r>
              <a:rPr lang="en-US" altLang="en-US" sz="1350" dirty="0"/>
              <a:t>x (Student(x) ∧ Smart (x)) </a:t>
            </a:r>
            <a:endParaRPr lang="en-US" altLang="en-US" sz="1350" dirty="0" smtClean="0"/>
          </a:p>
          <a:p>
            <a:pPr>
              <a:lnSpc>
                <a:spcPct val="80000"/>
              </a:lnSpc>
              <a:buNone/>
            </a:pPr>
            <a:r>
              <a:rPr lang="en-US" altLang="en-US" sz="1350" b="1" dirty="0"/>
              <a:t>Bill has at least one sister. </a:t>
            </a:r>
            <a:endParaRPr lang="en-US" altLang="en-US" sz="1350" b="1" dirty="0" smtClean="0"/>
          </a:p>
          <a:p>
            <a:pPr>
              <a:lnSpc>
                <a:spcPct val="80000"/>
              </a:lnSpc>
              <a:buNone/>
            </a:pPr>
            <a:r>
              <a:rPr lang="en-US" altLang="en-US" sz="1350" b="1" dirty="0"/>
              <a:t>	</a:t>
            </a:r>
            <a:r>
              <a:rPr lang="en-US" altLang="en-US" sz="1300" dirty="0"/>
              <a:t>∃x </a:t>
            </a:r>
            <a:r>
              <a:rPr lang="en-US" altLang="en-US" sz="1300" dirty="0" err="1" smtClean="0"/>
              <a:t>SisterOf</a:t>
            </a:r>
            <a:r>
              <a:rPr lang="en-US" altLang="en-US" sz="1300" dirty="0" smtClean="0"/>
              <a:t>(</a:t>
            </a:r>
            <a:r>
              <a:rPr lang="en-US" altLang="en-US" sz="1300" dirty="0" err="1" smtClean="0"/>
              <a:t>x,Bill</a:t>
            </a:r>
            <a:r>
              <a:rPr lang="en-US" altLang="en-US" sz="1300" dirty="0" smtClean="0"/>
              <a:t>)</a:t>
            </a:r>
            <a:endParaRPr lang="en-US" altLang="en-US" sz="1300" dirty="0"/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en-US" sz="1350" b="1" dirty="0" smtClean="0"/>
              <a:t>All purple mushrooms are poisonous</a:t>
            </a:r>
            <a:r>
              <a:rPr lang="en-US" altLang="en-US" sz="1350" dirty="0" smtClean="0"/>
              <a:t>.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en-US" sz="1350" dirty="0" smtClean="0">
                <a:sym typeface="Symbol" panose="05050102010706020507" pitchFamily="18" charset="2"/>
              </a:rPr>
              <a:t></a:t>
            </a:r>
            <a:r>
              <a:rPr lang="en-US" altLang="en-US" sz="1350" dirty="0"/>
              <a:t>x (mushroom(x) </a:t>
            </a:r>
            <a:r>
              <a:rPr lang="en-US" altLang="en-US" sz="1350" dirty="0">
                <a:sym typeface="Symbol" panose="05050102010706020507" pitchFamily="18" charset="2"/>
              </a:rPr>
              <a:t></a:t>
            </a:r>
            <a:r>
              <a:rPr lang="en-US" altLang="en-US" sz="1350" dirty="0"/>
              <a:t> purple(x)) </a:t>
            </a:r>
            <a:r>
              <a:rPr lang="en-US" altLang="en-US" sz="1350" dirty="0">
                <a:sym typeface="Symbol" panose="05050102010706020507" pitchFamily="18" charset="2"/>
              </a:rPr>
              <a:t></a:t>
            </a:r>
            <a:r>
              <a:rPr lang="en-US" altLang="en-US" sz="1350" dirty="0"/>
              <a:t> poisonous(x) 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en-US" sz="1350" b="1" dirty="0"/>
              <a:t>Clinton is not tall.</a:t>
            </a:r>
          </a:p>
          <a:p>
            <a:pPr>
              <a:lnSpc>
                <a:spcPct val="80000"/>
              </a:lnSpc>
              <a:buNone/>
            </a:pPr>
            <a:r>
              <a:rPr lang="en-US" altLang="en-US" sz="1350" dirty="0">
                <a:sym typeface="Symbol" panose="05050102010706020507" pitchFamily="18" charset="2"/>
              </a:rPr>
              <a:t>	</a:t>
            </a:r>
            <a:r>
              <a:rPr lang="en-US" altLang="en-US" sz="1350" dirty="0"/>
              <a:t>tall(Clinton) </a:t>
            </a:r>
            <a:endParaRPr lang="en-US" altLang="en-US" sz="1350" b="1" dirty="0"/>
          </a:p>
          <a:p>
            <a:pPr>
              <a:lnSpc>
                <a:spcPct val="80000"/>
              </a:lnSpc>
              <a:buNone/>
            </a:pPr>
            <a:r>
              <a:rPr lang="en-US" altLang="en-US" sz="1350" b="1" dirty="0"/>
              <a:t>Bill does not take Analysis. 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en-US" sz="1350" dirty="0"/>
              <a:t>¬Takes(</a:t>
            </a:r>
            <a:r>
              <a:rPr lang="en-US" altLang="en-US" sz="1350" dirty="0" err="1"/>
              <a:t>Bill,Analysis</a:t>
            </a:r>
            <a:r>
              <a:rPr lang="en-US" altLang="en-US" sz="1350" dirty="0"/>
              <a:t>) </a:t>
            </a:r>
            <a:endParaRPr lang="en-US" altLang="en-US" sz="1350" b="1" dirty="0" smtClean="0"/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en-US" sz="1350" b="1" dirty="0" smtClean="0"/>
              <a:t>You </a:t>
            </a:r>
            <a:r>
              <a:rPr lang="en-US" altLang="en-US" sz="1350" b="1" dirty="0"/>
              <a:t>can fool some of the people all of the time.</a:t>
            </a:r>
            <a:endParaRPr lang="en-US" altLang="en-US" sz="1350" dirty="0"/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en-US" sz="1350" dirty="0">
                <a:sym typeface="Symbol" panose="05050102010706020507" pitchFamily="18" charset="2"/>
              </a:rPr>
              <a:t></a:t>
            </a:r>
            <a:r>
              <a:rPr lang="en-US" altLang="en-US" sz="1350" dirty="0"/>
              <a:t>x </a:t>
            </a:r>
            <a:r>
              <a:rPr lang="en-US" altLang="en-US" sz="1350" dirty="0">
                <a:sym typeface="Symbol" panose="05050102010706020507" pitchFamily="18" charset="2"/>
              </a:rPr>
              <a:t></a:t>
            </a:r>
            <a:r>
              <a:rPr lang="en-US" altLang="en-US" sz="1350" dirty="0"/>
              <a:t>t  person(x) </a:t>
            </a:r>
            <a:r>
              <a:rPr lang="en-US" altLang="en-US" sz="1350" dirty="0">
                <a:sym typeface="Symbol" panose="05050102010706020507" pitchFamily="18" charset="2"/>
              </a:rPr>
              <a:t></a:t>
            </a:r>
            <a:r>
              <a:rPr lang="en-US" altLang="en-US" sz="1350" dirty="0"/>
              <a:t>time(t) </a:t>
            </a:r>
            <a:r>
              <a:rPr lang="en-US" altLang="en-US" sz="1350" dirty="0">
                <a:sym typeface="Symbol" panose="05050102010706020507" pitchFamily="18" charset="2"/>
              </a:rPr>
              <a:t></a:t>
            </a:r>
            <a:r>
              <a:rPr lang="en-US" altLang="en-US" sz="1350" dirty="0"/>
              <a:t> can-fool(</a:t>
            </a:r>
            <a:r>
              <a:rPr lang="en-US" altLang="en-US" sz="1350" dirty="0" err="1"/>
              <a:t>x,t</a:t>
            </a:r>
            <a:r>
              <a:rPr lang="en-US" altLang="en-US" sz="1350" dirty="0" smtClean="0"/>
              <a:t>)</a:t>
            </a:r>
            <a:endParaRPr lang="en-US" altLang="en-US" sz="1350" dirty="0"/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en-US" sz="1350" b="1" dirty="0"/>
              <a:t>You can fool all of the people some of the time.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en-US" sz="1350" dirty="0">
                <a:sym typeface="Symbol" panose="05050102010706020507" pitchFamily="18" charset="2"/>
              </a:rPr>
              <a:t></a:t>
            </a:r>
            <a:r>
              <a:rPr lang="en-US" altLang="en-US" sz="1350" dirty="0"/>
              <a:t>x </a:t>
            </a:r>
            <a:r>
              <a:rPr lang="en-US" altLang="en-US" sz="1350" dirty="0">
                <a:sym typeface="Symbol" panose="05050102010706020507" pitchFamily="18" charset="2"/>
              </a:rPr>
              <a:t></a:t>
            </a:r>
            <a:r>
              <a:rPr lang="en-US" altLang="en-US" sz="1350" dirty="0"/>
              <a:t>t (person(x) </a:t>
            </a:r>
            <a:r>
              <a:rPr lang="en-US" altLang="en-US" sz="1350" dirty="0">
                <a:sym typeface="Symbol" panose="05050102010706020507" pitchFamily="18" charset="2"/>
              </a:rPr>
              <a:t></a:t>
            </a:r>
            <a:r>
              <a:rPr lang="en-US" altLang="en-US" sz="1350" dirty="0"/>
              <a:t> time(t) </a:t>
            </a:r>
            <a:r>
              <a:rPr lang="en-US" altLang="en-US" sz="1350" dirty="0">
                <a:sym typeface="Symbol" panose="05050102010706020507" pitchFamily="18" charset="2"/>
              </a:rPr>
              <a:t></a:t>
            </a:r>
            <a:r>
              <a:rPr lang="en-US" altLang="en-US" sz="1350" dirty="0"/>
              <a:t>can-fool(</a:t>
            </a:r>
            <a:r>
              <a:rPr lang="en-US" altLang="en-US" sz="1350" dirty="0" err="1"/>
              <a:t>x,t</a:t>
            </a:r>
            <a:r>
              <a:rPr lang="en-US" altLang="en-US" sz="1350" dirty="0"/>
              <a:t>))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en-US" sz="1350" dirty="0">
                <a:sym typeface="Symbol" panose="05050102010706020507" pitchFamily="18" charset="2"/>
              </a:rPr>
              <a:t></a:t>
            </a:r>
            <a:r>
              <a:rPr lang="en-US" altLang="en-US" sz="1350" dirty="0"/>
              <a:t>x (person(x) </a:t>
            </a:r>
            <a:r>
              <a:rPr lang="en-US" altLang="en-US" sz="1350" dirty="0">
                <a:sym typeface="Symbol" panose="05050102010706020507" pitchFamily="18" charset="2"/>
              </a:rPr>
              <a:t> </a:t>
            </a:r>
            <a:r>
              <a:rPr lang="en-US" altLang="en-US" sz="1350" dirty="0"/>
              <a:t>t (time(t) </a:t>
            </a:r>
            <a:r>
              <a:rPr lang="en-US" altLang="en-US" sz="1350" dirty="0">
                <a:sym typeface="Symbol" panose="05050102010706020507" pitchFamily="18" charset="2"/>
              </a:rPr>
              <a:t></a:t>
            </a:r>
            <a:r>
              <a:rPr lang="en-US" altLang="en-US" sz="1350" dirty="0"/>
              <a:t>can-fool(</a:t>
            </a:r>
            <a:r>
              <a:rPr lang="en-US" altLang="en-US" sz="1350" dirty="0" err="1"/>
              <a:t>x,t</a:t>
            </a:r>
            <a:r>
              <a:rPr lang="en-US" altLang="en-US" sz="1350" dirty="0"/>
              <a:t>))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en-US" sz="1350" b="1" dirty="0" smtClean="0"/>
              <a:t>No </a:t>
            </a:r>
            <a:r>
              <a:rPr lang="en-US" altLang="en-US" sz="1350" b="1" dirty="0"/>
              <a:t>purple mushroom is poisonous.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en-US" sz="1350" dirty="0">
                <a:sym typeface="Symbol" panose="05050102010706020507" pitchFamily="18" charset="2"/>
              </a:rPr>
              <a:t></a:t>
            </a:r>
            <a:r>
              <a:rPr lang="en-US" altLang="en-US" sz="1350" dirty="0"/>
              <a:t>x purple(x) </a:t>
            </a:r>
            <a:r>
              <a:rPr lang="en-US" altLang="en-US" sz="1350" dirty="0">
                <a:sym typeface="Symbol" panose="05050102010706020507" pitchFamily="18" charset="2"/>
              </a:rPr>
              <a:t></a:t>
            </a:r>
            <a:r>
              <a:rPr lang="en-US" altLang="en-US" sz="1350" dirty="0"/>
              <a:t> mushroom(x) </a:t>
            </a:r>
            <a:r>
              <a:rPr lang="en-US" altLang="en-US" sz="1350" dirty="0">
                <a:sym typeface="Symbol" panose="05050102010706020507" pitchFamily="18" charset="2"/>
              </a:rPr>
              <a:t></a:t>
            </a:r>
            <a:r>
              <a:rPr lang="en-US" altLang="en-US" sz="1350" dirty="0"/>
              <a:t> poisonous(x) 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en-US" sz="1350" dirty="0">
                <a:sym typeface="Symbol" panose="05050102010706020507" pitchFamily="18" charset="2"/>
              </a:rPr>
              <a:t></a:t>
            </a:r>
            <a:r>
              <a:rPr lang="en-US" altLang="en-US" sz="1350" dirty="0"/>
              <a:t>x  (mushroom(x) </a:t>
            </a:r>
            <a:r>
              <a:rPr lang="en-US" altLang="en-US" sz="1350" dirty="0">
                <a:sym typeface="Symbol" panose="05050102010706020507" pitchFamily="18" charset="2"/>
              </a:rPr>
              <a:t></a:t>
            </a:r>
            <a:r>
              <a:rPr lang="en-US" altLang="en-US" sz="1350" dirty="0"/>
              <a:t> purple(x)) </a:t>
            </a:r>
            <a:r>
              <a:rPr lang="en-US" altLang="en-US" sz="1350" dirty="0">
                <a:sym typeface="Symbol" panose="05050102010706020507" pitchFamily="18" charset="2"/>
              </a:rPr>
              <a:t></a:t>
            </a:r>
            <a:r>
              <a:rPr lang="en-US" altLang="en-US" sz="1350" dirty="0"/>
              <a:t> </a:t>
            </a:r>
            <a:r>
              <a:rPr lang="en-US" altLang="en-US" sz="1350" dirty="0">
                <a:sym typeface="Symbol" panose="05050102010706020507" pitchFamily="18" charset="2"/>
              </a:rPr>
              <a:t></a:t>
            </a:r>
            <a:r>
              <a:rPr lang="en-US" altLang="en-US" sz="1350" dirty="0"/>
              <a:t>poisonous(x) </a:t>
            </a:r>
          </a:p>
          <a:p>
            <a:pPr lvl="1">
              <a:lnSpc>
                <a:spcPct val="80000"/>
              </a:lnSpc>
              <a:buFontTx/>
              <a:buNone/>
            </a:pPr>
            <a:endParaRPr lang="en-US" altLang="en-US" sz="1350" dirty="0"/>
          </a:p>
        </p:txBody>
      </p:sp>
      <p:sp>
        <p:nvSpPr>
          <p:cNvPr id="48130" name="Slide Number Placeholder 3">
            <a:extLst>
              <a:ext uri="{FF2B5EF4-FFF2-40B4-BE49-F238E27FC236}">
                <a16:creationId xmlns="" xmlns:a16="http://schemas.microsoft.com/office/drawing/2014/main" id="{200F917B-522C-4B04-91AA-B86E7F393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 sz="1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557213" indent="-214313">
              <a:defRPr sz="1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857250" indent="-171450">
              <a:defRPr sz="18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200150" indent="-171450">
              <a:defRPr sz="18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1543050" indent="-171450">
              <a:defRPr sz="18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5EB0E06-3752-4BAC-A24B-5B62CC46F6B1}" type="slidenum">
              <a:rPr lang="en-US" altLang="en-US" sz="750"/>
              <a:pPr/>
              <a:t>22</a:t>
            </a:fld>
            <a:endParaRPr lang="en-US" altLang="en-US" sz="750"/>
          </a:p>
        </p:txBody>
      </p:sp>
      <p:sp>
        <p:nvSpPr>
          <p:cNvPr id="149508" name="Text Box 4">
            <a:extLst>
              <a:ext uri="{FF2B5EF4-FFF2-40B4-BE49-F238E27FC236}">
                <a16:creationId xmlns="" xmlns:a16="http://schemas.microsoft.com/office/drawing/2014/main" id="{884769CA-7108-4513-B635-2882F8AEC8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61314" y="5288220"/>
            <a:ext cx="118494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800" dirty="0">
                <a:solidFill>
                  <a:srgbClr val="FF0000"/>
                </a:solidFill>
              </a:rPr>
              <a:t>Equivalent</a:t>
            </a:r>
          </a:p>
        </p:txBody>
      </p:sp>
      <p:sp>
        <p:nvSpPr>
          <p:cNvPr id="149509" name="Line 5">
            <a:extLst>
              <a:ext uri="{FF2B5EF4-FFF2-40B4-BE49-F238E27FC236}">
                <a16:creationId xmlns="" xmlns:a16="http://schemas.microsoft.com/office/drawing/2014/main" id="{02B86FC7-F454-4E22-BDA6-B062D5331F8B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385341" y="5288220"/>
            <a:ext cx="628650" cy="571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 sz="1350"/>
          </a:p>
        </p:txBody>
      </p:sp>
      <p:sp>
        <p:nvSpPr>
          <p:cNvPr id="149510" name="Line 6">
            <a:extLst>
              <a:ext uri="{FF2B5EF4-FFF2-40B4-BE49-F238E27FC236}">
                <a16:creationId xmlns="" xmlns:a16="http://schemas.microsoft.com/office/drawing/2014/main" id="{6A300E51-91C1-4E9E-815A-49EA861FF61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385341" y="5513355"/>
            <a:ext cx="628650" cy="571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 sz="1350"/>
          </a:p>
        </p:txBody>
      </p:sp>
      <p:sp>
        <p:nvSpPr>
          <p:cNvPr id="149511" name="Text Box 7">
            <a:extLst>
              <a:ext uri="{FF2B5EF4-FFF2-40B4-BE49-F238E27FC236}">
                <a16:creationId xmlns="" xmlns:a16="http://schemas.microsoft.com/office/drawing/2014/main" id="{65238BED-3026-4015-B1BC-A015118462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65480" y="6072159"/>
            <a:ext cx="118494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800" dirty="0">
                <a:solidFill>
                  <a:srgbClr val="FF0000"/>
                </a:solidFill>
              </a:rPr>
              <a:t>Equivalent</a:t>
            </a:r>
          </a:p>
        </p:txBody>
      </p:sp>
      <p:sp>
        <p:nvSpPr>
          <p:cNvPr id="149512" name="Line 8">
            <a:extLst>
              <a:ext uri="{FF2B5EF4-FFF2-40B4-BE49-F238E27FC236}">
                <a16:creationId xmlns="" xmlns:a16="http://schemas.microsoft.com/office/drawing/2014/main" id="{41C3B1C2-2029-46C9-9A89-985A19AE28C8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939523" y="6060265"/>
            <a:ext cx="628650" cy="571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 sz="1350"/>
          </a:p>
        </p:txBody>
      </p:sp>
      <p:sp>
        <p:nvSpPr>
          <p:cNvPr id="149513" name="Line 9">
            <a:extLst>
              <a:ext uri="{FF2B5EF4-FFF2-40B4-BE49-F238E27FC236}">
                <a16:creationId xmlns="" xmlns:a16="http://schemas.microsoft.com/office/drawing/2014/main" id="{5581A108-C009-4B3B-84F5-3E849D1C338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967232" y="6228250"/>
            <a:ext cx="628650" cy="571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 sz="135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0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0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0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0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0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0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0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0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07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07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9508" grpId="0"/>
      <p:bldP spid="14951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1" name="Rectangle 2">
            <a:extLst>
              <a:ext uri="{FF2B5EF4-FFF2-40B4-BE49-F238E27FC236}">
                <a16:creationId xmlns="" xmlns:a16="http://schemas.microsoft.com/office/drawing/2014/main" id="{3428D832-E5EC-4E16-B06C-C5DACC5F9AE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US" sz="2700" b="1" dirty="0"/>
              <a:t>Connections between All and Exists</a:t>
            </a:r>
          </a:p>
        </p:txBody>
      </p:sp>
      <p:sp>
        <p:nvSpPr>
          <p:cNvPr id="43012" name="Rectangle 3">
            <a:extLst>
              <a:ext uri="{FF2B5EF4-FFF2-40B4-BE49-F238E27FC236}">
                <a16:creationId xmlns="" xmlns:a16="http://schemas.microsoft.com/office/drawing/2014/main" id="{14A3C4D7-C90E-47D2-9280-124120B36349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945472" y="2285999"/>
            <a:ext cx="7048601" cy="3948545"/>
          </a:xfrm>
        </p:spPr>
        <p:txBody>
          <a:bodyPr/>
          <a:lstStyle/>
          <a:p>
            <a:pPr marL="47625" indent="-47625">
              <a:buNone/>
            </a:pPr>
            <a:r>
              <a:rPr lang="en-US" altLang="en-US" dirty="0"/>
              <a:t>We can relate sentences involving </a:t>
            </a:r>
            <a:r>
              <a:rPr lang="en-US" altLang="en-US" dirty="0">
                <a:sym typeface="Symbol" panose="05050102010706020507" pitchFamily="18" charset="2"/>
              </a:rPr>
              <a:t></a:t>
            </a:r>
            <a:r>
              <a:rPr lang="en-US" altLang="en-US" dirty="0"/>
              <a:t> and </a:t>
            </a:r>
            <a:r>
              <a:rPr lang="en-US" altLang="en-US" dirty="0">
                <a:sym typeface="Symbol" panose="05050102010706020507" pitchFamily="18" charset="2"/>
              </a:rPr>
              <a:t></a:t>
            </a:r>
            <a:r>
              <a:rPr lang="en-US" altLang="en-US" dirty="0"/>
              <a:t> using De Morgan’s laws:</a:t>
            </a:r>
          </a:p>
          <a:p>
            <a:pPr lvl="2">
              <a:buFontTx/>
              <a:buNone/>
            </a:pPr>
            <a:r>
              <a:rPr lang="en-US" altLang="en-US" sz="2100" dirty="0"/>
              <a:t>(</a:t>
            </a:r>
            <a:r>
              <a:rPr lang="en-US" altLang="en-US" sz="2100" dirty="0">
                <a:sym typeface="Symbol" panose="05050102010706020507" pitchFamily="18" charset="2"/>
              </a:rPr>
              <a:t></a:t>
            </a:r>
            <a:r>
              <a:rPr lang="en-US" altLang="en-US" sz="2100" dirty="0"/>
              <a:t>x) </a:t>
            </a:r>
            <a:r>
              <a:rPr lang="en-US" altLang="en-US" sz="2100" dirty="0">
                <a:sym typeface="Symbol" panose="05050102010706020507" pitchFamily="18" charset="2"/>
              </a:rPr>
              <a:t></a:t>
            </a:r>
            <a:r>
              <a:rPr lang="en-US" altLang="en-US" sz="2100" dirty="0"/>
              <a:t>P(x) </a:t>
            </a:r>
            <a:r>
              <a:rPr lang="en-US" altLang="en-US" sz="2100" dirty="0">
                <a:cs typeface="Times New Roman" panose="02020603050405020304" pitchFamily="18" charset="0"/>
              </a:rPr>
              <a:t>↔</a:t>
            </a:r>
            <a:r>
              <a:rPr lang="en-US" altLang="en-US" sz="2100" dirty="0"/>
              <a:t> </a:t>
            </a:r>
            <a:r>
              <a:rPr lang="en-US" altLang="en-US" sz="2100" dirty="0">
                <a:sym typeface="Symbol" panose="05050102010706020507" pitchFamily="18" charset="2"/>
              </a:rPr>
              <a:t></a:t>
            </a:r>
            <a:r>
              <a:rPr lang="en-US" altLang="en-US" sz="2100" dirty="0"/>
              <a:t>(</a:t>
            </a:r>
            <a:r>
              <a:rPr lang="en-US" altLang="en-US" sz="2100" dirty="0">
                <a:sym typeface="Symbol" panose="05050102010706020507" pitchFamily="18" charset="2"/>
              </a:rPr>
              <a:t></a:t>
            </a:r>
            <a:r>
              <a:rPr lang="en-US" altLang="en-US" sz="2100" dirty="0"/>
              <a:t>x) P(x)</a:t>
            </a:r>
          </a:p>
          <a:p>
            <a:pPr lvl="2">
              <a:buFontTx/>
              <a:buNone/>
            </a:pPr>
            <a:r>
              <a:rPr lang="en-US" altLang="en-US" sz="2100" dirty="0">
                <a:sym typeface="Symbol" panose="05050102010706020507" pitchFamily="18" charset="2"/>
              </a:rPr>
              <a:t></a:t>
            </a:r>
            <a:r>
              <a:rPr lang="en-US" altLang="en-US" sz="2100" dirty="0"/>
              <a:t>(</a:t>
            </a:r>
            <a:r>
              <a:rPr lang="en-US" altLang="en-US" sz="2100" dirty="0">
                <a:sym typeface="Symbol" panose="05050102010706020507" pitchFamily="18" charset="2"/>
              </a:rPr>
              <a:t></a:t>
            </a:r>
            <a:r>
              <a:rPr lang="en-US" altLang="en-US" sz="2100" dirty="0"/>
              <a:t>x) P(x) </a:t>
            </a:r>
            <a:r>
              <a:rPr lang="en-US" altLang="en-US" sz="2100" dirty="0">
                <a:cs typeface="Times New Roman" panose="02020603050405020304" pitchFamily="18" charset="0"/>
              </a:rPr>
              <a:t>↔</a:t>
            </a:r>
            <a:r>
              <a:rPr lang="en-US" altLang="en-US" sz="2100" dirty="0"/>
              <a:t> (</a:t>
            </a:r>
            <a:r>
              <a:rPr lang="en-US" altLang="en-US" sz="2100" dirty="0">
                <a:sym typeface="Symbol" panose="05050102010706020507" pitchFamily="18" charset="2"/>
              </a:rPr>
              <a:t></a:t>
            </a:r>
            <a:r>
              <a:rPr lang="en-US" altLang="en-US" sz="2100" dirty="0"/>
              <a:t>x) </a:t>
            </a:r>
            <a:r>
              <a:rPr lang="en-US" altLang="en-US" sz="2100" dirty="0">
                <a:sym typeface="Symbol" panose="05050102010706020507" pitchFamily="18" charset="2"/>
              </a:rPr>
              <a:t></a:t>
            </a:r>
            <a:r>
              <a:rPr lang="en-US" altLang="en-US" sz="2100" dirty="0"/>
              <a:t>P(x)</a:t>
            </a:r>
          </a:p>
          <a:p>
            <a:pPr lvl="2">
              <a:buFontTx/>
              <a:buNone/>
            </a:pPr>
            <a:r>
              <a:rPr lang="en-US" altLang="en-US" sz="2100" dirty="0"/>
              <a:t>(</a:t>
            </a:r>
            <a:r>
              <a:rPr lang="en-US" altLang="en-US" sz="2100" dirty="0">
                <a:sym typeface="Symbol" panose="05050102010706020507" pitchFamily="18" charset="2"/>
              </a:rPr>
              <a:t></a:t>
            </a:r>
            <a:r>
              <a:rPr lang="en-US" altLang="en-US" sz="2100" dirty="0"/>
              <a:t>x) P(x) </a:t>
            </a:r>
            <a:r>
              <a:rPr lang="en-US" altLang="en-US" sz="2100" dirty="0">
                <a:cs typeface="Times New Roman" panose="02020603050405020304" pitchFamily="18" charset="0"/>
              </a:rPr>
              <a:t>↔</a:t>
            </a:r>
            <a:r>
              <a:rPr lang="en-US" altLang="en-US" sz="2100" dirty="0"/>
              <a:t> </a:t>
            </a:r>
            <a:r>
              <a:rPr lang="en-US" altLang="en-US" sz="2100" dirty="0">
                <a:sym typeface="Symbol" panose="05050102010706020507" pitchFamily="18" charset="2"/>
              </a:rPr>
              <a:t></a:t>
            </a:r>
            <a:r>
              <a:rPr lang="en-US" altLang="en-US" sz="2100" dirty="0"/>
              <a:t> (</a:t>
            </a:r>
            <a:r>
              <a:rPr lang="en-US" altLang="en-US" sz="2100" dirty="0">
                <a:sym typeface="Symbol" panose="05050102010706020507" pitchFamily="18" charset="2"/>
              </a:rPr>
              <a:t></a:t>
            </a:r>
            <a:r>
              <a:rPr lang="en-US" altLang="en-US" sz="2100" dirty="0"/>
              <a:t>x) </a:t>
            </a:r>
            <a:r>
              <a:rPr lang="en-US" altLang="en-US" sz="2100" dirty="0">
                <a:sym typeface="Symbol" panose="05050102010706020507" pitchFamily="18" charset="2"/>
              </a:rPr>
              <a:t></a:t>
            </a:r>
            <a:r>
              <a:rPr lang="en-US" altLang="en-US" sz="2100" dirty="0"/>
              <a:t>P(x)</a:t>
            </a:r>
          </a:p>
          <a:p>
            <a:pPr lvl="2">
              <a:buFontTx/>
              <a:buNone/>
            </a:pPr>
            <a:r>
              <a:rPr lang="en-US" altLang="en-US" sz="2100" dirty="0"/>
              <a:t>(</a:t>
            </a:r>
            <a:r>
              <a:rPr lang="en-US" altLang="en-US" sz="2100" dirty="0">
                <a:sym typeface="Symbol" panose="05050102010706020507" pitchFamily="18" charset="2"/>
              </a:rPr>
              <a:t></a:t>
            </a:r>
            <a:r>
              <a:rPr lang="en-US" altLang="en-US" sz="2100" dirty="0"/>
              <a:t>x) P(x) </a:t>
            </a:r>
            <a:r>
              <a:rPr lang="en-US" altLang="en-US" sz="2100" dirty="0">
                <a:cs typeface="Times New Roman" panose="02020603050405020304" pitchFamily="18" charset="0"/>
              </a:rPr>
              <a:t>↔</a:t>
            </a:r>
            <a:r>
              <a:rPr lang="en-US" altLang="en-US" sz="2100" dirty="0"/>
              <a:t> </a:t>
            </a:r>
            <a:r>
              <a:rPr lang="en-US" altLang="en-US" sz="2100" dirty="0">
                <a:sym typeface="Symbol" panose="05050102010706020507" pitchFamily="18" charset="2"/>
              </a:rPr>
              <a:t></a:t>
            </a:r>
            <a:r>
              <a:rPr lang="en-US" altLang="en-US" sz="2100" dirty="0"/>
              <a:t>(</a:t>
            </a:r>
            <a:r>
              <a:rPr lang="en-US" altLang="en-US" sz="2100" dirty="0">
                <a:sym typeface="Symbol" panose="05050102010706020507" pitchFamily="18" charset="2"/>
              </a:rPr>
              <a:t></a:t>
            </a:r>
            <a:r>
              <a:rPr lang="en-US" altLang="en-US" sz="2100" dirty="0"/>
              <a:t>x) </a:t>
            </a:r>
            <a:r>
              <a:rPr lang="en-US" altLang="en-US" sz="2100" dirty="0">
                <a:sym typeface="Symbol" panose="05050102010706020507" pitchFamily="18" charset="2"/>
              </a:rPr>
              <a:t></a:t>
            </a:r>
            <a:r>
              <a:rPr lang="en-US" altLang="en-US" sz="2100" dirty="0"/>
              <a:t>P(x)</a:t>
            </a:r>
            <a:endParaRPr lang="en-US" altLang="en-US" dirty="0"/>
          </a:p>
          <a:p>
            <a:pPr marL="47625" indent="-47625"/>
            <a:endParaRPr lang="en-US" altLang="en-US" dirty="0"/>
          </a:p>
        </p:txBody>
      </p:sp>
      <p:sp>
        <p:nvSpPr>
          <p:cNvPr id="43010" name="Slide Number Placeholder 3">
            <a:extLst>
              <a:ext uri="{FF2B5EF4-FFF2-40B4-BE49-F238E27FC236}">
                <a16:creationId xmlns="" xmlns:a16="http://schemas.microsoft.com/office/drawing/2014/main" id="{53CCC569-8B4B-4E24-8406-7EF419CD9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 sz="1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557213" indent="-214313">
              <a:defRPr sz="1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857250" indent="-171450">
              <a:defRPr sz="18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200150" indent="-171450">
              <a:defRPr sz="18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1543050" indent="-171450">
              <a:defRPr sz="18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B22533A4-D43F-4789-8206-3DEA081B77AC}" type="slidenum">
              <a:rPr lang="en-US" altLang="en-US" sz="750"/>
              <a:pPr/>
              <a:t>23</a:t>
            </a:fld>
            <a:endParaRPr lang="en-US" altLang="en-US" sz="750"/>
          </a:p>
        </p:txBody>
      </p:sp>
    </p:spTree>
    <p:extLst>
      <p:ext uri="{BB962C8B-B14F-4D97-AF65-F5344CB8AC3E}">
        <p14:creationId xmlns:p14="http://schemas.microsoft.com/office/powerpoint/2010/main" val="658752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latin typeface="+mn-lt"/>
              </a:rPr>
              <a:t>Inference in First Order Logic</a:t>
            </a:r>
            <a:endParaRPr lang="en-IN" b="1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714789"/>
            <a:ext cx="7886700" cy="5143211"/>
          </a:xfrm>
        </p:spPr>
        <p:txBody>
          <a:bodyPr>
            <a:normAutofit/>
          </a:bodyPr>
          <a:lstStyle/>
          <a:p>
            <a:pPr algn="just"/>
            <a:r>
              <a:rPr lang="en-US" dirty="0"/>
              <a:t>In artificial intelligence, we need intelligent computers which can create new logic from old logic or by evidence, </a:t>
            </a:r>
            <a:r>
              <a:rPr lang="en-US" b="1" dirty="0"/>
              <a:t>so generating the conclusions from evidence and facts is termed as Inference</a:t>
            </a:r>
            <a:r>
              <a:rPr lang="en-US" dirty="0" smtClean="0"/>
              <a:t>.</a:t>
            </a:r>
          </a:p>
          <a:p>
            <a:pPr algn="just"/>
            <a:r>
              <a:rPr lang="en-US" dirty="0" smtClean="0"/>
              <a:t>Inference </a:t>
            </a:r>
            <a:r>
              <a:rPr lang="en-US" dirty="0"/>
              <a:t>in First-Order Logic is used to deduce new facts or sentences from existing sentences. </a:t>
            </a:r>
            <a:endParaRPr lang="en-US" dirty="0" smtClean="0"/>
          </a:p>
          <a:p>
            <a:pPr algn="just"/>
            <a:r>
              <a:rPr lang="en-US" dirty="0"/>
              <a:t>Inference rules are the templates for generating valid arguments. Inference rules are applied to derive proofs in artificial intelligence, and the proof is a sequence of the conclusion that leads to the desired goal.</a:t>
            </a:r>
          </a:p>
          <a:p>
            <a:pPr algn="just"/>
            <a:endParaRPr lang="en-US" dirty="0" smtClean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20398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13333" t="5534" r="13333" b="8498"/>
          <a:stretch/>
        </p:blipFill>
        <p:spPr>
          <a:xfrm>
            <a:off x="0" y="8"/>
            <a:ext cx="9144000" cy="6857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562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5" name="Rectangle 2">
            <a:extLst>
              <a:ext uri="{FF2B5EF4-FFF2-40B4-BE49-F238E27FC236}">
                <a16:creationId xmlns="" xmlns:a16="http://schemas.microsoft.com/office/drawing/2014/main" id="{DA6E589F-A2A1-4144-B081-D3C794484DC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 dirty="0"/>
              <a:t>Quantified inference rules</a:t>
            </a:r>
          </a:p>
        </p:txBody>
      </p:sp>
      <p:sp>
        <p:nvSpPr>
          <p:cNvPr id="44036" name="Rectangle 3">
            <a:extLst>
              <a:ext uri="{FF2B5EF4-FFF2-40B4-BE49-F238E27FC236}">
                <a16:creationId xmlns="" xmlns:a16="http://schemas.microsoft.com/office/drawing/2014/main" id="{E388B79F-4072-44A2-9075-92A49CCF8F23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28650" y="1690689"/>
            <a:ext cx="7886700" cy="4340587"/>
          </a:xfrm>
        </p:spPr>
        <p:txBody>
          <a:bodyPr>
            <a:normAutofit fontScale="92500" lnSpcReduction="10000"/>
          </a:bodyPr>
          <a:lstStyle/>
          <a:p>
            <a:r>
              <a:rPr lang="en-US" altLang="en-US" dirty="0"/>
              <a:t>Universal instantiation</a:t>
            </a:r>
          </a:p>
          <a:p>
            <a:pPr lvl="1"/>
            <a:r>
              <a:rPr lang="en-US" altLang="en-US" dirty="0">
                <a:sym typeface="Symbol" panose="05050102010706020507" pitchFamily="18" charset="2"/>
              </a:rPr>
              <a:t>x P(x)  P(A</a:t>
            </a:r>
            <a:r>
              <a:rPr lang="en-US" altLang="en-US" dirty="0" smtClean="0">
                <a:sym typeface="Symbol" panose="05050102010706020507" pitchFamily="18" charset="2"/>
              </a:rPr>
              <a:t>)</a:t>
            </a:r>
          </a:p>
          <a:p>
            <a:pPr lvl="1"/>
            <a:endParaRPr lang="en-US" altLang="en-US" dirty="0">
              <a:sym typeface="Symbol" panose="05050102010706020507" pitchFamily="18" charset="2"/>
            </a:endParaRPr>
          </a:p>
          <a:p>
            <a:r>
              <a:rPr lang="en-US" altLang="en-US" dirty="0">
                <a:sym typeface="Symbol" panose="05050102010706020507" pitchFamily="18" charset="2"/>
              </a:rPr>
              <a:t>Universal generalization</a:t>
            </a:r>
          </a:p>
          <a:p>
            <a:pPr lvl="1"/>
            <a:r>
              <a:rPr lang="en-US" altLang="en-US" dirty="0">
                <a:sym typeface="Symbol" panose="05050102010706020507" pitchFamily="18" charset="2"/>
              </a:rPr>
              <a:t>P(A) </a:t>
            </a:r>
            <a:r>
              <a:rPr lang="en-US" altLang="en-US" dirty="0" smtClean="0">
                <a:sym typeface="Symbol" panose="05050102010706020507" pitchFamily="18" charset="2"/>
              </a:rPr>
              <a:t> </a:t>
            </a:r>
            <a:r>
              <a:rPr lang="en-US" altLang="en-US" dirty="0">
                <a:sym typeface="Symbol" panose="05050102010706020507" pitchFamily="18" charset="2"/>
              </a:rPr>
              <a:t>x P(x</a:t>
            </a:r>
            <a:r>
              <a:rPr lang="en-US" altLang="en-US" dirty="0" smtClean="0">
                <a:sym typeface="Symbol" panose="05050102010706020507" pitchFamily="18" charset="2"/>
              </a:rPr>
              <a:t>)</a:t>
            </a:r>
          </a:p>
          <a:p>
            <a:pPr lvl="1"/>
            <a:endParaRPr lang="en-US" altLang="en-US" dirty="0">
              <a:sym typeface="Symbol" panose="05050102010706020507" pitchFamily="18" charset="2"/>
            </a:endParaRPr>
          </a:p>
          <a:p>
            <a:r>
              <a:rPr lang="en-US" altLang="en-US" dirty="0">
                <a:sym typeface="Symbol" panose="05050102010706020507" pitchFamily="18" charset="2"/>
              </a:rPr>
              <a:t>Existential instantiation</a:t>
            </a:r>
          </a:p>
          <a:p>
            <a:pPr lvl="1"/>
            <a:r>
              <a:rPr lang="en-US" altLang="en-US" dirty="0">
                <a:sym typeface="Symbol" panose="05050102010706020507" pitchFamily="18" charset="2"/>
              </a:rPr>
              <a:t>x P(x) P(F)     		 </a:t>
            </a:r>
            <a:r>
              <a:rPr lang="en-US" altLang="en-US" b="1" dirty="0" err="1">
                <a:solidFill>
                  <a:schemeClr val="accent2"/>
                </a:solidFill>
                <a:sym typeface="Symbol" panose="05050102010706020507" pitchFamily="18" charset="2"/>
              </a:rPr>
              <a:t>skolem</a:t>
            </a:r>
            <a:r>
              <a:rPr lang="en-US" altLang="en-US" b="1" dirty="0">
                <a:solidFill>
                  <a:schemeClr val="accent2"/>
                </a:solidFill>
                <a:sym typeface="Symbol" panose="05050102010706020507" pitchFamily="18" charset="2"/>
              </a:rPr>
              <a:t> constant F</a:t>
            </a:r>
          </a:p>
          <a:p>
            <a:endParaRPr lang="en-US" altLang="en-US" dirty="0" smtClean="0">
              <a:sym typeface="Symbol" panose="05050102010706020507" pitchFamily="18" charset="2"/>
            </a:endParaRPr>
          </a:p>
          <a:p>
            <a:r>
              <a:rPr lang="en-US" altLang="en-US" dirty="0" smtClean="0">
                <a:sym typeface="Symbol" panose="05050102010706020507" pitchFamily="18" charset="2"/>
              </a:rPr>
              <a:t>Existential </a:t>
            </a:r>
            <a:r>
              <a:rPr lang="en-US" altLang="en-US" dirty="0">
                <a:sym typeface="Symbol" panose="05050102010706020507" pitchFamily="18" charset="2"/>
              </a:rPr>
              <a:t>generalization</a:t>
            </a:r>
          </a:p>
          <a:p>
            <a:pPr lvl="1"/>
            <a:r>
              <a:rPr lang="en-US" altLang="en-US" dirty="0">
                <a:sym typeface="Symbol" panose="05050102010706020507" pitchFamily="18" charset="2"/>
              </a:rPr>
              <a:t>P(A)  x P(x)</a:t>
            </a:r>
          </a:p>
        </p:txBody>
      </p:sp>
      <p:sp>
        <p:nvSpPr>
          <p:cNvPr id="44034" name="Slide Number Placeholder 3">
            <a:extLst>
              <a:ext uri="{FF2B5EF4-FFF2-40B4-BE49-F238E27FC236}">
                <a16:creationId xmlns="" xmlns:a16="http://schemas.microsoft.com/office/drawing/2014/main" id="{517D20F6-9B90-46B4-9D24-6867FFD48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 sz="1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557213" indent="-214313">
              <a:defRPr sz="1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857250" indent="-171450">
              <a:defRPr sz="18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200150" indent="-171450">
              <a:defRPr sz="18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1543050" indent="-171450">
              <a:defRPr sz="18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1875FB98-1C4C-40AC-8FE1-695A33BE9AC9}" type="slidenum">
              <a:rPr lang="en-US" altLang="en-US" sz="750"/>
              <a:pPr/>
              <a:t>26</a:t>
            </a:fld>
            <a:endParaRPr lang="en-US" altLang="en-US" sz="750"/>
          </a:p>
        </p:txBody>
      </p:sp>
    </p:spTree>
    <p:extLst>
      <p:ext uri="{BB962C8B-B14F-4D97-AF65-F5344CB8AC3E}">
        <p14:creationId xmlns:p14="http://schemas.microsoft.com/office/powerpoint/2010/main" val="468117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9" name="Rectangle 2">
            <a:extLst>
              <a:ext uri="{FF2B5EF4-FFF2-40B4-BE49-F238E27FC236}">
                <a16:creationId xmlns="" xmlns:a16="http://schemas.microsoft.com/office/drawing/2014/main" id="{D3DDFCA1-0931-46C3-882B-BDCE27A087E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US" sz="2700" b="1" dirty="0"/>
              <a:t>Universal instantiation</a:t>
            </a:r>
            <a:br>
              <a:rPr lang="en-US" altLang="en-US" sz="2700" b="1" dirty="0"/>
            </a:br>
            <a:r>
              <a:rPr lang="en-US" altLang="en-US" sz="2700" b="1" dirty="0"/>
              <a:t>(a.k.a. universal elimination)</a:t>
            </a:r>
          </a:p>
        </p:txBody>
      </p:sp>
      <p:sp>
        <p:nvSpPr>
          <p:cNvPr id="45060" name="Rectangle 3">
            <a:extLst>
              <a:ext uri="{FF2B5EF4-FFF2-40B4-BE49-F238E27FC236}">
                <a16:creationId xmlns="" xmlns:a16="http://schemas.microsoft.com/office/drawing/2014/main" id="{94D4B8B8-163A-4211-899B-447CCC80411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28650" y="1690689"/>
            <a:ext cx="7886700" cy="2968048"/>
          </a:xfrm>
        </p:spPr>
        <p:txBody>
          <a:bodyPr>
            <a:normAutofit lnSpcReduction="10000"/>
          </a:bodyPr>
          <a:lstStyle/>
          <a:p>
            <a:r>
              <a:rPr lang="en-US" altLang="en-US" dirty="0"/>
              <a:t>If (</a:t>
            </a:r>
            <a:r>
              <a:rPr lang="en-US" altLang="en-US" dirty="0">
                <a:sym typeface="Symbol" panose="05050102010706020507" pitchFamily="18" charset="2"/>
              </a:rPr>
              <a:t></a:t>
            </a:r>
            <a:r>
              <a:rPr lang="en-US" altLang="en-US" dirty="0"/>
              <a:t>x) P(x) is true, then P(C) is true, where C is </a:t>
            </a:r>
            <a:r>
              <a:rPr lang="en-US" altLang="en-US" i="1" dirty="0"/>
              <a:t>any</a:t>
            </a:r>
            <a:r>
              <a:rPr lang="en-US" altLang="en-US" dirty="0"/>
              <a:t> constant in the domain of x</a:t>
            </a:r>
          </a:p>
          <a:p>
            <a:r>
              <a:rPr lang="en-US" altLang="en-US" dirty="0"/>
              <a:t>Example: </a:t>
            </a:r>
          </a:p>
          <a:p>
            <a:pPr lvl="1">
              <a:buFontTx/>
              <a:buNone/>
            </a:pPr>
            <a:r>
              <a:rPr lang="en-US" altLang="en-US" dirty="0"/>
              <a:t>(</a:t>
            </a:r>
            <a:r>
              <a:rPr lang="en-US" altLang="en-US" dirty="0">
                <a:sym typeface="Symbol" panose="05050102010706020507" pitchFamily="18" charset="2"/>
              </a:rPr>
              <a:t></a:t>
            </a:r>
            <a:r>
              <a:rPr lang="en-US" altLang="en-US" dirty="0"/>
              <a:t>x) eats(Ziggy, x) </a:t>
            </a:r>
            <a:r>
              <a:rPr lang="en-US" altLang="en-US" dirty="0">
                <a:sym typeface="Symbol" panose="05050102010706020507" pitchFamily="18" charset="2"/>
              </a:rPr>
              <a:t></a:t>
            </a:r>
            <a:r>
              <a:rPr lang="en-US" altLang="en-US" dirty="0"/>
              <a:t> eats(Ziggy, </a:t>
            </a:r>
            <a:r>
              <a:rPr lang="en-US" altLang="en-US" dirty="0" err="1"/>
              <a:t>IceCream</a:t>
            </a:r>
            <a:r>
              <a:rPr lang="en-US" altLang="en-US" dirty="0"/>
              <a:t>)</a:t>
            </a:r>
          </a:p>
          <a:p>
            <a:r>
              <a:rPr lang="en-US" altLang="en-US" dirty="0"/>
              <a:t>The variable symbol can be replaced by any ground term, i.e., any constant symbol or function symbol applied to ground terms only</a:t>
            </a:r>
          </a:p>
        </p:txBody>
      </p:sp>
      <p:sp>
        <p:nvSpPr>
          <p:cNvPr id="45058" name="Slide Number Placeholder 3">
            <a:extLst>
              <a:ext uri="{FF2B5EF4-FFF2-40B4-BE49-F238E27FC236}">
                <a16:creationId xmlns="" xmlns:a16="http://schemas.microsoft.com/office/drawing/2014/main" id="{BB7DB9F2-3825-433D-9FCF-D309616F3D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 sz="1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557213" indent="-214313">
              <a:defRPr sz="1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857250" indent="-171450">
              <a:defRPr sz="18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200150" indent="-171450">
              <a:defRPr sz="18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1543050" indent="-171450">
              <a:defRPr sz="18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079977AD-FFF4-479A-A911-21736DE48F01}" type="slidenum">
              <a:rPr lang="en-US" altLang="en-US" sz="750"/>
              <a:pPr/>
              <a:t>27</a:t>
            </a:fld>
            <a:endParaRPr lang="en-US" altLang="en-US" sz="75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4">
                <a:tint val="45000"/>
                <a:satMod val="400000"/>
              </a:schemeClr>
            </a:duotone>
          </a:blip>
          <a:srcRect t="45823" r="5758" b="4052"/>
          <a:stretch/>
        </p:blipFill>
        <p:spPr>
          <a:xfrm>
            <a:off x="0" y="4516582"/>
            <a:ext cx="9144000" cy="2410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67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r="3637" b="18874"/>
          <a:stretch/>
        </p:blipFill>
        <p:spPr>
          <a:xfrm>
            <a:off x="0" y="1"/>
            <a:ext cx="9144000" cy="676101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685309" y="1132485"/>
            <a:ext cx="508461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B0F0"/>
                </a:solidFill>
                <a:latin typeface="inter-regular"/>
              </a:rPr>
              <a:t>Let's represent, P(c): "</a:t>
            </a:r>
            <a:r>
              <a:rPr lang="en-US" b="1" dirty="0">
                <a:solidFill>
                  <a:srgbClr val="00B0F0"/>
                </a:solidFill>
                <a:latin typeface="inter-bold"/>
              </a:rPr>
              <a:t>A byte contains 8 bits</a:t>
            </a:r>
            <a:r>
              <a:rPr lang="en-US" dirty="0">
                <a:solidFill>
                  <a:srgbClr val="00B0F0"/>
                </a:solidFill>
                <a:latin typeface="inter-regular"/>
              </a:rPr>
              <a:t>", so for </a:t>
            </a:r>
            <a:r>
              <a:rPr lang="en-US" b="1" dirty="0">
                <a:solidFill>
                  <a:srgbClr val="00B0F0"/>
                </a:solidFill>
                <a:latin typeface="inter-bold"/>
              </a:rPr>
              <a:t>∀ x P(x)</a:t>
            </a:r>
            <a:r>
              <a:rPr lang="en-US" dirty="0">
                <a:solidFill>
                  <a:srgbClr val="00B0F0"/>
                </a:solidFill>
                <a:latin typeface="inter-regular"/>
              </a:rPr>
              <a:t> "</a:t>
            </a:r>
            <a:r>
              <a:rPr lang="en-US" b="1" dirty="0">
                <a:solidFill>
                  <a:srgbClr val="00B0F0"/>
                </a:solidFill>
                <a:latin typeface="inter-bold"/>
              </a:rPr>
              <a:t>All bytes contain 8 bits</a:t>
            </a:r>
            <a:r>
              <a:rPr lang="en-US" dirty="0">
                <a:solidFill>
                  <a:srgbClr val="00B0F0"/>
                </a:solidFill>
                <a:latin typeface="inter-regular"/>
              </a:rPr>
              <a:t>.", it will also be true.</a:t>
            </a:r>
            <a:endParaRPr lang="en-IN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1812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3" name="Rectangle 2">
            <a:extLst>
              <a:ext uri="{FF2B5EF4-FFF2-40B4-BE49-F238E27FC236}">
                <a16:creationId xmlns="" xmlns:a16="http://schemas.microsoft.com/office/drawing/2014/main" id="{1C00EDEA-B988-4001-9281-4962A114015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28650" y="365127"/>
            <a:ext cx="7886700" cy="1106774"/>
          </a:xfrm>
        </p:spPr>
        <p:txBody>
          <a:bodyPr/>
          <a:lstStyle/>
          <a:p>
            <a:pPr algn="ctr"/>
            <a:r>
              <a:rPr lang="en-US" altLang="en-US" sz="2700" b="1" dirty="0"/>
              <a:t>Existential instantiation</a:t>
            </a:r>
            <a:br>
              <a:rPr lang="en-US" altLang="en-US" sz="2700" b="1" dirty="0"/>
            </a:br>
            <a:r>
              <a:rPr lang="en-US" altLang="en-US" sz="2700" b="1" dirty="0"/>
              <a:t>(a.k.a. existential elimination)</a:t>
            </a:r>
          </a:p>
        </p:txBody>
      </p:sp>
      <p:sp>
        <p:nvSpPr>
          <p:cNvPr id="46084" name="Rectangle 3">
            <a:extLst>
              <a:ext uri="{FF2B5EF4-FFF2-40B4-BE49-F238E27FC236}">
                <a16:creationId xmlns="" xmlns:a16="http://schemas.microsoft.com/office/drawing/2014/main" id="{00EBB3C9-9ABC-4F0E-878A-9E0CC3F2B14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73273" y="1690688"/>
            <a:ext cx="7743548" cy="4446875"/>
          </a:xfrm>
        </p:spPr>
        <p:txBody>
          <a:bodyPr>
            <a:normAutofit fontScale="92500" lnSpcReduction="20000"/>
          </a:bodyPr>
          <a:lstStyle/>
          <a:p>
            <a:r>
              <a:rPr lang="en-US" altLang="en-US" dirty="0"/>
              <a:t>From (</a:t>
            </a:r>
            <a:r>
              <a:rPr lang="en-US" altLang="en-US" dirty="0">
                <a:sym typeface="Symbol" panose="05050102010706020507" pitchFamily="18" charset="2"/>
              </a:rPr>
              <a:t></a:t>
            </a:r>
            <a:r>
              <a:rPr lang="en-US" altLang="en-US" dirty="0"/>
              <a:t>x) P(x) infer P(c</a:t>
            </a:r>
            <a:r>
              <a:rPr lang="en-US" altLang="en-US" dirty="0" smtClean="0"/>
              <a:t>) for some c</a:t>
            </a:r>
            <a:endParaRPr lang="en-US" altLang="en-US" dirty="0"/>
          </a:p>
          <a:p>
            <a:r>
              <a:rPr lang="en-US" altLang="en-US" dirty="0"/>
              <a:t>Example:</a:t>
            </a:r>
          </a:p>
          <a:p>
            <a:pPr lvl="1"/>
            <a:r>
              <a:rPr lang="en-US" altLang="en-US" dirty="0"/>
              <a:t> (</a:t>
            </a:r>
            <a:r>
              <a:rPr lang="en-US" altLang="en-US" dirty="0">
                <a:sym typeface="Symbol" panose="05050102010706020507" pitchFamily="18" charset="2"/>
              </a:rPr>
              <a:t></a:t>
            </a:r>
            <a:r>
              <a:rPr lang="en-US" altLang="en-US" dirty="0"/>
              <a:t>x) eats(Ziggy, x) </a:t>
            </a:r>
            <a:r>
              <a:rPr lang="en-US" altLang="en-US" dirty="0">
                <a:sym typeface="Symbol" panose="05050102010706020507" pitchFamily="18" charset="2"/>
              </a:rPr>
              <a:t></a:t>
            </a:r>
            <a:r>
              <a:rPr lang="en-US" altLang="en-US" dirty="0"/>
              <a:t> eats(Ziggy, Stuff)</a:t>
            </a:r>
          </a:p>
          <a:p>
            <a:r>
              <a:rPr lang="en-US" altLang="en-US" dirty="0"/>
              <a:t>Note that the variable is replaced by a </a:t>
            </a:r>
            <a:r>
              <a:rPr lang="en-US" altLang="en-US" b="1" dirty="0">
                <a:solidFill>
                  <a:schemeClr val="accent2"/>
                </a:solidFill>
              </a:rPr>
              <a:t>brand-new constant</a:t>
            </a:r>
            <a:r>
              <a:rPr lang="en-US" altLang="en-US" dirty="0"/>
              <a:t> not occurring in this or any other sentence in the KB</a:t>
            </a:r>
          </a:p>
          <a:p>
            <a:r>
              <a:rPr lang="en-US" altLang="en-US" dirty="0"/>
              <a:t>Also known as </a:t>
            </a:r>
            <a:r>
              <a:rPr lang="en-US" altLang="en-US" dirty="0" err="1"/>
              <a:t>skolemization</a:t>
            </a:r>
            <a:r>
              <a:rPr lang="en-US" altLang="en-US" dirty="0"/>
              <a:t>; constant is a </a:t>
            </a:r>
            <a:r>
              <a:rPr lang="en-US" altLang="en-US" b="1" dirty="0" err="1">
                <a:solidFill>
                  <a:schemeClr val="accent2"/>
                </a:solidFill>
              </a:rPr>
              <a:t>skolem</a:t>
            </a:r>
            <a:r>
              <a:rPr lang="en-US" altLang="en-US" b="1" dirty="0">
                <a:solidFill>
                  <a:schemeClr val="accent2"/>
                </a:solidFill>
              </a:rPr>
              <a:t> constant</a:t>
            </a:r>
          </a:p>
          <a:p>
            <a:r>
              <a:rPr lang="en-US" altLang="en-US" dirty="0"/>
              <a:t>In other words, we don’t want to accidentally draw other inferences about it by introducing the constant </a:t>
            </a:r>
          </a:p>
          <a:p>
            <a:r>
              <a:rPr lang="en-US" altLang="en-US" dirty="0"/>
              <a:t>Convenient to use this to reason about the unknown object, rather than constantly manipulating the existential quantifier</a:t>
            </a:r>
          </a:p>
        </p:txBody>
      </p:sp>
      <p:sp>
        <p:nvSpPr>
          <p:cNvPr id="46082" name="Slide Number Placeholder 3">
            <a:extLst>
              <a:ext uri="{FF2B5EF4-FFF2-40B4-BE49-F238E27FC236}">
                <a16:creationId xmlns="" xmlns:a16="http://schemas.microsoft.com/office/drawing/2014/main" id="{0894F8E5-5A84-45D4-8BA2-E16A5347F0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 sz="1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557213" indent="-214313">
              <a:defRPr sz="1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857250" indent="-171450">
              <a:defRPr sz="18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200150" indent="-171450">
              <a:defRPr sz="18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1543050" indent="-171450">
              <a:defRPr sz="18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80171941-C6BF-4B58-B6EE-3F4CA79216E2}" type="slidenum">
              <a:rPr lang="en-US" altLang="en-US" sz="750"/>
              <a:pPr/>
              <a:t>29</a:t>
            </a:fld>
            <a:endParaRPr lang="en-US" altLang="en-US" sz="750"/>
          </a:p>
        </p:txBody>
      </p:sp>
    </p:spTree>
    <p:extLst>
      <p:ext uri="{BB962C8B-B14F-4D97-AF65-F5344CB8AC3E}">
        <p14:creationId xmlns:p14="http://schemas.microsoft.com/office/powerpoint/2010/main" val="4015993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192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7" name="Rectangle 2">
            <a:extLst>
              <a:ext uri="{FF2B5EF4-FFF2-40B4-BE49-F238E27FC236}">
                <a16:creationId xmlns="" xmlns:a16="http://schemas.microsoft.com/office/drawing/2014/main" id="{EFEB94D0-9352-418A-9560-C4BF16AFCF2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US" sz="2700" b="1"/>
              <a:t>Existential generalization</a:t>
            </a:r>
            <a:br>
              <a:rPr lang="en-US" altLang="en-US" sz="2700" b="1"/>
            </a:br>
            <a:r>
              <a:rPr lang="en-US" altLang="en-US" sz="2700" b="1"/>
              <a:t>(a.k.a. </a:t>
            </a:r>
            <a:r>
              <a:rPr lang="en-US" altLang="en-US" sz="2700" b="1" dirty="0"/>
              <a:t>existential introduction)</a:t>
            </a:r>
          </a:p>
        </p:txBody>
      </p:sp>
      <p:sp>
        <p:nvSpPr>
          <p:cNvPr id="47108" name="Rectangle 3">
            <a:extLst>
              <a:ext uri="{FF2B5EF4-FFF2-40B4-BE49-F238E27FC236}">
                <a16:creationId xmlns="" xmlns:a16="http://schemas.microsoft.com/office/drawing/2014/main" id="{A696E849-0180-4E24-8D8A-268537BC3AE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781050" y="1478323"/>
            <a:ext cx="7886700" cy="3204513"/>
          </a:xfrm>
        </p:spPr>
        <p:txBody>
          <a:bodyPr/>
          <a:lstStyle/>
          <a:p>
            <a:r>
              <a:rPr lang="en-US" altLang="en-US" dirty="0"/>
              <a:t>If P(c) is true, then (</a:t>
            </a:r>
            <a:r>
              <a:rPr lang="en-US" altLang="en-US" dirty="0">
                <a:sym typeface="Symbol" panose="05050102010706020507" pitchFamily="18" charset="2"/>
              </a:rPr>
              <a:t></a:t>
            </a:r>
            <a:r>
              <a:rPr lang="en-US" altLang="en-US" dirty="0"/>
              <a:t>x) P(x) is inferred. </a:t>
            </a:r>
          </a:p>
          <a:p>
            <a:r>
              <a:rPr lang="en-US" altLang="en-US" dirty="0"/>
              <a:t>Example</a:t>
            </a:r>
          </a:p>
          <a:p>
            <a:pPr lvl="1">
              <a:buFontTx/>
              <a:buNone/>
            </a:pPr>
            <a:r>
              <a:rPr lang="en-US" altLang="en-US" dirty="0"/>
              <a:t>eats(Ziggy, </a:t>
            </a:r>
            <a:r>
              <a:rPr lang="en-US" altLang="en-US" dirty="0" err="1"/>
              <a:t>IceCream</a:t>
            </a:r>
            <a:r>
              <a:rPr lang="en-US" altLang="en-US" dirty="0"/>
              <a:t>) </a:t>
            </a:r>
            <a:r>
              <a:rPr lang="en-US" altLang="en-US" dirty="0">
                <a:sym typeface="Symbol" panose="05050102010706020507" pitchFamily="18" charset="2"/>
              </a:rPr>
              <a:t></a:t>
            </a:r>
            <a:r>
              <a:rPr lang="en-US" altLang="en-US" dirty="0"/>
              <a:t> (</a:t>
            </a:r>
            <a:r>
              <a:rPr lang="en-US" altLang="en-US" dirty="0">
                <a:sym typeface="Symbol" panose="05050102010706020507" pitchFamily="18" charset="2"/>
              </a:rPr>
              <a:t></a:t>
            </a:r>
            <a:r>
              <a:rPr lang="en-US" altLang="en-US" dirty="0"/>
              <a:t>x) eats(Ziggy, x)</a:t>
            </a:r>
          </a:p>
          <a:p>
            <a:r>
              <a:rPr lang="en-US" altLang="en-US" dirty="0"/>
              <a:t>All instances of the given constant symbol are replaced by the new variable symbol</a:t>
            </a:r>
          </a:p>
          <a:p>
            <a:r>
              <a:rPr lang="en-US" altLang="en-US" dirty="0"/>
              <a:t>Note that the variable symbol cannot already exist anywhere in the expression</a:t>
            </a:r>
          </a:p>
        </p:txBody>
      </p:sp>
      <p:sp>
        <p:nvSpPr>
          <p:cNvPr id="47106" name="Slide Number Placeholder 3">
            <a:extLst>
              <a:ext uri="{FF2B5EF4-FFF2-40B4-BE49-F238E27FC236}">
                <a16:creationId xmlns="" xmlns:a16="http://schemas.microsoft.com/office/drawing/2014/main" id="{40789077-E21B-4DDD-B6F5-CB5BFD194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 sz="1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557213" indent="-214313">
              <a:defRPr sz="1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857250" indent="-171450">
              <a:defRPr sz="18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200150" indent="-171450">
              <a:defRPr sz="18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1543050" indent="-171450">
              <a:defRPr sz="18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64874B6D-7132-4ECF-9656-15D819DD6100}" type="slidenum">
              <a:rPr lang="en-US" altLang="en-US" sz="750"/>
              <a:pPr/>
              <a:t>30</a:t>
            </a:fld>
            <a:endParaRPr lang="en-US" altLang="en-US" sz="75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r="5303" b="61453"/>
          <a:stretch/>
        </p:blipFill>
        <p:spPr>
          <a:xfrm>
            <a:off x="65124" y="4643729"/>
            <a:ext cx="9078876" cy="2214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412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l="1363" t="-529" r="606" b="9171"/>
          <a:stretch/>
        </p:blipFill>
        <p:spPr>
          <a:xfrm>
            <a:off x="0" y="-110837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309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r="14394" b="22377"/>
          <a:stretch/>
        </p:blipFill>
        <p:spPr>
          <a:xfrm>
            <a:off x="-1" y="10708"/>
            <a:ext cx="9137535" cy="6847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060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3" name="Rectangle 2">
            <a:extLst>
              <a:ext uri="{FF2B5EF4-FFF2-40B4-BE49-F238E27FC236}">
                <a16:creationId xmlns="" xmlns:a16="http://schemas.microsoft.com/office/drawing/2014/main" id="{DB1C0CD4-5A50-4DE9-8E48-176A86BB674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657350" y="613063"/>
            <a:ext cx="3510395" cy="857250"/>
          </a:xfrm>
        </p:spPr>
        <p:txBody>
          <a:bodyPr/>
          <a:lstStyle/>
          <a:p>
            <a:r>
              <a:rPr lang="en-US" altLang="en-US" b="1" dirty="0"/>
              <a:t>User provides</a:t>
            </a:r>
          </a:p>
        </p:txBody>
      </p:sp>
      <p:sp>
        <p:nvSpPr>
          <p:cNvPr id="35844" name="Rectangle 3">
            <a:extLst>
              <a:ext uri="{FF2B5EF4-FFF2-40B4-BE49-F238E27FC236}">
                <a16:creationId xmlns="" xmlns:a16="http://schemas.microsoft.com/office/drawing/2014/main" id="{AE639300-4AE8-45C1-8747-9C37AFD681E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572609" y="2114550"/>
            <a:ext cx="7942741" cy="4241801"/>
          </a:xfrm>
        </p:spPr>
        <p:txBody>
          <a:bodyPr>
            <a:normAutofit fontScale="92500" lnSpcReduction="20000"/>
          </a:bodyPr>
          <a:lstStyle/>
          <a:p>
            <a:r>
              <a:rPr lang="en-US" altLang="en-US" b="1" dirty="0"/>
              <a:t>Constant symbols,</a:t>
            </a:r>
            <a:r>
              <a:rPr lang="en-US" altLang="en-US" dirty="0"/>
              <a:t> which represent individuals in the world</a:t>
            </a:r>
          </a:p>
          <a:p>
            <a:pPr lvl="1">
              <a:spcBef>
                <a:spcPct val="0"/>
              </a:spcBef>
            </a:pPr>
            <a:r>
              <a:rPr lang="en-US" altLang="en-US" dirty="0"/>
              <a:t>Mary</a:t>
            </a:r>
          </a:p>
          <a:p>
            <a:pPr lvl="1">
              <a:spcBef>
                <a:spcPct val="0"/>
              </a:spcBef>
            </a:pPr>
            <a:r>
              <a:rPr lang="en-US" altLang="en-US" dirty="0"/>
              <a:t>3</a:t>
            </a:r>
          </a:p>
          <a:p>
            <a:pPr lvl="1">
              <a:spcBef>
                <a:spcPct val="0"/>
              </a:spcBef>
            </a:pPr>
            <a:r>
              <a:rPr lang="en-US" altLang="en-US" dirty="0"/>
              <a:t>Green</a:t>
            </a:r>
          </a:p>
          <a:p>
            <a:r>
              <a:rPr lang="en-US" altLang="en-US" b="1" dirty="0"/>
              <a:t>Function symbols,</a:t>
            </a:r>
            <a:r>
              <a:rPr lang="en-US" altLang="en-US" dirty="0"/>
              <a:t> which map individuals to individuals</a:t>
            </a:r>
          </a:p>
          <a:p>
            <a:pPr lvl="1"/>
            <a:r>
              <a:rPr lang="en-US" altLang="en-US" dirty="0"/>
              <a:t>father-of(Mary) = John</a:t>
            </a:r>
          </a:p>
          <a:p>
            <a:pPr lvl="1"/>
            <a:r>
              <a:rPr lang="en-US" altLang="en-US" dirty="0"/>
              <a:t>color-of(Sky) = Blue </a:t>
            </a:r>
          </a:p>
          <a:p>
            <a:r>
              <a:rPr lang="en-US" altLang="en-US" b="1" dirty="0"/>
              <a:t>Predicate symbols,</a:t>
            </a:r>
            <a:r>
              <a:rPr lang="en-US" altLang="en-US" dirty="0"/>
              <a:t> which map individuals to truth values</a:t>
            </a:r>
          </a:p>
          <a:p>
            <a:pPr lvl="1"/>
            <a:r>
              <a:rPr lang="en-US" altLang="en-US" dirty="0"/>
              <a:t>greater(5,3)</a:t>
            </a:r>
          </a:p>
          <a:p>
            <a:pPr lvl="1"/>
            <a:r>
              <a:rPr lang="en-US" altLang="en-US" dirty="0"/>
              <a:t>green(Grass) </a:t>
            </a:r>
          </a:p>
          <a:p>
            <a:pPr lvl="1"/>
            <a:r>
              <a:rPr lang="en-US" altLang="en-US" dirty="0"/>
              <a:t>color(Grass, Green) </a:t>
            </a:r>
          </a:p>
        </p:txBody>
      </p:sp>
      <p:sp>
        <p:nvSpPr>
          <p:cNvPr id="35842" name="Slide Number Placeholder 3">
            <a:extLst>
              <a:ext uri="{FF2B5EF4-FFF2-40B4-BE49-F238E27FC236}">
                <a16:creationId xmlns="" xmlns:a16="http://schemas.microsoft.com/office/drawing/2014/main" id="{D2EF6CCB-7962-4872-9D03-FE54173D6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 sz="1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557213" indent="-214313">
              <a:defRPr sz="1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857250" indent="-171450">
              <a:defRPr sz="18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200150" indent="-171450">
              <a:defRPr sz="18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1543050" indent="-171450">
              <a:defRPr sz="18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C68E0E5C-754B-4DD0-8F3C-07B460B7283C}" type="slidenum">
              <a:rPr lang="en-US" altLang="en-US" sz="750"/>
              <a:pPr/>
              <a:t>6</a:t>
            </a:fld>
            <a:endParaRPr lang="en-US" altLang="en-US" sz="750"/>
          </a:p>
        </p:txBody>
      </p:sp>
    </p:spTree>
    <p:extLst>
      <p:ext uri="{BB962C8B-B14F-4D97-AF65-F5344CB8AC3E}">
        <p14:creationId xmlns:p14="http://schemas.microsoft.com/office/powerpoint/2010/main" val="2755725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Slide Number Placeholder 3">
            <a:extLst>
              <a:ext uri="{FF2B5EF4-FFF2-40B4-BE49-F238E27FC236}">
                <a16:creationId xmlns="" xmlns:a16="http://schemas.microsoft.com/office/drawing/2014/main" id="{527343CD-205B-4E00-A77B-CACEB0F953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 sz="1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557213" indent="-214313">
              <a:defRPr sz="1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857250" indent="-171450">
              <a:defRPr sz="18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200150" indent="-171450">
              <a:defRPr sz="18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1543050" indent="-171450">
              <a:defRPr sz="18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2CF56CEF-8D31-4105-AA4D-9E8AD8BD56BE}" type="slidenum">
              <a:rPr lang="en-US" altLang="en-US" sz="750"/>
              <a:pPr/>
              <a:t>7</a:t>
            </a:fld>
            <a:endParaRPr lang="en-US" altLang="en-US" sz="75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/>
              <a:t>Basic Elements</a:t>
            </a:r>
            <a:endParaRPr lang="en-IN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6969" t="23185" r="16820" b="6477"/>
          <a:stretch/>
        </p:blipFill>
        <p:spPr>
          <a:xfrm>
            <a:off x="628649" y="1690688"/>
            <a:ext cx="8423195" cy="5030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29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</a:blip>
          <a:srcRect l="14091" t="7824" r="13182" b="14562"/>
          <a:stretch/>
        </p:blipFill>
        <p:spPr>
          <a:xfrm>
            <a:off x="0" y="365126"/>
            <a:ext cx="9144000" cy="596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662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</a:blip>
          <a:srcRect l="15000" t="7555" r="15151" b="18065"/>
          <a:stretch/>
        </p:blipFill>
        <p:spPr>
          <a:xfrm>
            <a:off x="0" y="554182"/>
            <a:ext cx="9048171" cy="5805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232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3072</TotalTime>
  <Words>766</Words>
  <Application>Microsoft Office PowerPoint</Application>
  <PresentationFormat>On-screen Show (4:3)</PresentationFormat>
  <Paragraphs>119</Paragraphs>
  <Slides>30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8" baseType="lpstr">
      <vt:lpstr>Arial</vt:lpstr>
      <vt:lpstr>Calibri</vt:lpstr>
      <vt:lpstr>Calibri Light</vt:lpstr>
      <vt:lpstr>inter-bold</vt:lpstr>
      <vt:lpstr>inter-regular</vt:lpstr>
      <vt:lpstr>Symbol</vt:lpstr>
      <vt:lpstr>Times New Roman</vt:lpstr>
      <vt:lpstr>Office Theme</vt:lpstr>
      <vt:lpstr>First-Order Logic</vt:lpstr>
      <vt:lpstr>PowerPoint Presentation</vt:lpstr>
      <vt:lpstr>PowerPoint Presentation</vt:lpstr>
      <vt:lpstr>PowerPoint Presentation</vt:lpstr>
      <vt:lpstr>PowerPoint Presentation</vt:lpstr>
      <vt:lpstr>User provides</vt:lpstr>
      <vt:lpstr>Basic Elements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Quantifiers</vt:lpstr>
      <vt:lpstr>Quantifiers</vt:lpstr>
      <vt:lpstr>PowerPoint Presentation</vt:lpstr>
      <vt:lpstr>Quantifier Scope</vt:lpstr>
      <vt:lpstr>PowerPoint Presentation</vt:lpstr>
      <vt:lpstr>PowerPoint Presentation</vt:lpstr>
      <vt:lpstr>w</vt:lpstr>
      <vt:lpstr>PowerPoint Presentation</vt:lpstr>
      <vt:lpstr>Translating English to FOL</vt:lpstr>
      <vt:lpstr>Connections between All and Exists</vt:lpstr>
      <vt:lpstr>Inference in First Order Logic</vt:lpstr>
      <vt:lpstr>PowerPoint Presentation</vt:lpstr>
      <vt:lpstr>Quantified inference rules</vt:lpstr>
      <vt:lpstr>Universal instantiation (a.k.a. universal elimination)</vt:lpstr>
      <vt:lpstr>PowerPoint Presentation</vt:lpstr>
      <vt:lpstr>Existential instantiation (a.k.a. existential elimination)</vt:lpstr>
      <vt:lpstr>Existential generalization (a.k.a. existential introduction)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Gunavathi</dc:creator>
  <cp:lastModifiedBy>Admin</cp:lastModifiedBy>
  <cp:revision>62</cp:revision>
  <dcterms:created xsi:type="dcterms:W3CDTF">2021-10-11T15:46:12Z</dcterms:created>
  <dcterms:modified xsi:type="dcterms:W3CDTF">2024-03-07T10:40:52Z</dcterms:modified>
</cp:coreProperties>
</file>